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94" r:id="rId1"/>
    <p:sldMasterId id="2147483706" r:id="rId2"/>
    <p:sldMasterId id="2147483718" r:id="rId3"/>
    <p:sldMasterId id="2147483724" r:id="rId4"/>
    <p:sldMasterId id="2147483756" r:id="rId5"/>
  </p:sldMasterIdLst>
  <p:notesMasterIdLst>
    <p:notesMasterId r:id="rId37"/>
  </p:notesMasterIdLst>
  <p:handoutMasterIdLst>
    <p:handoutMasterId r:id="rId38"/>
  </p:handoutMasterIdLst>
  <p:sldIdLst>
    <p:sldId id="413" r:id="rId6"/>
    <p:sldId id="256" r:id="rId7"/>
    <p:sldId id="402" r:id="rId8"/>
    <p:sldId id="403" r:id="rId9"/>
    <p:sldId id="382" r:id="rId10"/>
    <p:sldId id="258" r:id="rId11"/>
    <p:sldId id="401" r:id="rId12"/>
    <p:sldId id="387" r:id="rId13"/>
    <p:sldId id="388" r:id="rId14"/>
    <p:sldId id="365" r:id="rId15"/>
    <p:sldId id="416" r:id="rId16"/>
    <p:sldId id="267" r:id="rId17"/>
    <p:sldId id="266" r:id="rId18"/>
    <p:sldId id="393" r:id="rId19"/>
    <p:sldId id="404" r:id="rId20"/>
    <p:sldId id="399" r:id="rId21"/>
    <p:sldId id="405" r:id="rId22"/>
    <p:sldId id="286" r:id="rId23"/>
    <p:sldId id="281" r:id="rId24"/>
    <p:sldId id="396" r:id="rId25"/>
    <p:sldId id="400" r:id="rId26"/>
    <p:sldId id="392" r:id="rId27"/>
    <p:sldId id="417" r:id="rId28"/>
    <p:sldId id="283" r:id="rId29"/>
    <p:sldId id="418" r:id="rId30"/>
    <p:sldId id="422" r:id="rId31"/>
    <p:sldId id="420" r:id="rId32"/>
    <p:sldId id="409" r:id="rId33"/>
    <p:sldId id="410" r:id="rId34"/>
    <p:sldId id="411" r:id="rId35"/>
    <p:sldId id="412" r:id="rId36"/>
  </p:sldIdLst>
  <p:sldSz cx="12192000" cy="6858000"/>
  <p:notesSz cx="6888163" cy="100187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04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655" autoAdjust="0"/>
  </p:normalViewPr>
  <p:slideViewPr>
    <p:cSldViewPr>
      <p:cViewPr varScale="1">
        <p:scale>
          <a:sx n="77" d="100"/>
          <a:sy n="77" d="100"/>
        </p:scale>
        <p:origin x="72" y="139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2" d="100"/>
          <a:sy n="72" d="100"/>
        </p:scale>
        <p:origin x="3816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247C98-0EB4-4CAF-B633-D73B041AABAA}" type="doc">
      <dgm:prSet loTypeId="urn:microsoft.com/office/officeart/2005/8/layout/chevron2" loCatId="process" qsTypeId="urn:microsoft.com/office/officeart/2005/8/quickstyle/3d4" qsCatId="3D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2141F8AF-D54E-4A25-B11C-6E751F8C53D8}">
      <dgm:prSet phldrT="[Текст]" custT="1"/>
      <dgm:spPr/>
      <dgm:t>
        <a:bodyPr/>
        <a:lstStyle/>
        <a:p>
          <a:r>
            <a:rPr lang="ru-RU" sz="2400">
              <a:solidFill>
                <a:schemeClr val="tx1"/>
              </a:solidFill>
            </a:rPr>
            <a:t>1</a:t>
          </a:r>
          <a:endParaRPr lang="ru-RU" sz="2400" dirty="0">
            <a:solidFill>
              <a:schemeClr val="tx1"/>
            </a:solidFill>
          </a:endParaRPr>
        </a:p>
      </dgm:t>
    </dgm:pt>
    <dgm:pt modelId="{A1E48614-2E1C-4D44-A68E-D917EE34A18A}" type="parTrans" cxnId="{5F8FF799-0DDC-461D-B8FE-5977B84AE2B5}">
      <dgm:prSet/>
      <dgm:spPr/>
      <dgm:t>
        <a:bodyPr/>
        <a:lstStyle/>
        <a:p>
          <a:endParaRPr lang="ru-RU"/>
        </a:p>
      </dgm:t>
    </dgm:pt>
    <dgm:pt modelId="{C50E097E-2126-4C8D-A8B8-47D89615CECA}" type="sibTrans" cxnId="{5F8FF799-0DDC-461D-B8FE-5977B84AE2B5}">
      <dgm:prSet/>
      <dgm:spPr/>
      <dgm:t>
        <a:bodyPr/>
        <a:lstStyle/>
        <a:p>
          <a:endParaRPr lang="ru-RU"/>
        </a:p>
      </dgm:t>
    </dgm:pt>
    <dgm:pt modelId="{2B258130-CE9D-405A-9E1A-6AC6A4AF2A38}">
      <dgm:prSet phldrT="[Текст]" custT="1"/>
      <dgm:spPr/>
      <dgm:t>
        <a:bodyPr/>
        <a:lstStyle/>
        <a:p>
          <a:r>
            <a:rPr lang="ru-RU" sz="2000" b="1" dirty="0">
              <a:latin typeface="Bookman Old Style" panose="02050604050505020204" pitchFamily="18" charset="0"/>
            </a:rPr>
            <a:t>Изучить требования ФГОС НОО/ООО к результатам освоения ООП, структуре, содержанию, тематическому планированию РП</a:t>
          </a:r>
        </a:p>
      </dgm:t>
    </dgm:pt>
    <dgm:pt modelId="{13D06970-3CE8-4B3B-B027-99957ABCFD66}" type="parTrans" cxnId="{46A0C685-6FB0-4B98-8366-D744A9968D95}">
      <dgm:prSet/>
      <dgm:spPr/>
      <dgm:t>
        <a:bodyPr/>
        <a:lstStyle/>
        <a:p>
          <a:endParaRPr lang="ru-RU"/>
        </a:p>
      </dgm:t>
    </dgm:pt>
    <dgm:pt modelId="{04723DA3-9902-46A3-8664-D9809B43FC20}" type="sibTrans" cxnId="{46A0C685-6FB0-4B98-8366-D744A9968D95}">
      <dgm:prSet/>
      <dgm:spPr/>
      <dgm:t>
        <a:bodyPr/>
        <a:lstStyle/>
        <a:p>
          <a:endParaRPr lang="ru-RU"/>
        </a:p>
      </dgm:t>
    </dgm:pt>
    <dgm:pt modelId="{40B8512C-B0BF-48F4-A836-74F0D5F2EEFD}">
      <dgm:prSet phldrT="[Текст]" custT="1"/>
      <dgm:spPr/>
      <dgm:t>
        <a:bodyPr/>
        <a:lstStyle/>
        <a:p>
          <a:r>
            <a:rPr lang="ru-RU" sz="2400" b="1">
              <a:solidFill>
                <a:schemeClr val="tx1"/>
              </a:solidFill>
            </a:rPr>
            <a:t>2</a:t>
          </a:r>
          <a:endParaRPr lang="ru-RU" sz="2400" b="1" dirty="0">
            <a:solidFill>
              <a:schemeClr val="tx1"/>
            </a:solidFill>
          </a:endParaRPr>
        </a:p>
      </dgm:t>
    </dgm:pt>
    <dgm:pt modelId="{7BAF4C17-1810-4D09-B411-BECF46C7F616}" type="parTrans" cxnId="{637DD234-13E6-4157-9021-CD7BA5906158}">
      <dgm:prSet/>
      <dgm:spPr/>
      <dgm:t>
        <a:bodyPr/>
        <a:lstStyle/>
        <a:p>
          <a:endParaRPr lang="ru-RU"/>
        </a:p>
      </dgm:t>
    </dgm:pt>
    <dgm:pt modelId="{5626B1AB-F589-4FB6-80DD-21D927DA2F18}" type="sibTrans" cxnId="{637DD234-13E6-4157-9021-CD7BA5906158}">
      <dgm:prSet/>
      <dgm:spPr/>
      <dgm:t>
        <a:bodyPr/>
        <a:lstStyle/>
        <a:p>
          <a:endParaRPr lang="ru-RU"/>
        </a:p>
      </dgm:t>
    </dgm:pt>
    <dgm:pt modelId="{4A45153D-4B0E-4F14-876C-079663389B4C}">
      <dgm:prSet phldrT="[Текст]" custT="1"/>
      <dgm:spPr/>
      <dgm:t>
        <a:bodyPr/>
        <a:lstStyle/>
        <a:p>
          <a:r>
            <a:rPr lang="ru-RU" sz="2000" b="1" dirty="0">
              <a:latin typeface="Bookman Old Style" panose="02050604050505020204" pitchFamily="18" charset="0"/>
            </a:rPr>
            <a:t>Проанализировать особенности ПРП по предмету: структуру, содержание, требования к результатам освоения программы, тематическое планирование</a:t>
          </a:r>
        </a:p>
      </dgm:t>
    </dgm:pt>
    <dgm:pt modelId="{1AB58E7A-7DC9-4D34-A578-FE69917465D3}" type="parTrans" cxnId="{2BDCB964-2BF5-4DFD-9C48-9AEE6D6CAEFD}">
      <dgm:prSet/>
      <dgm:spPr/>
      <dgm:t>
        <a:bodyPr/>
        <a:lstStyle/>
        <a:p>
          <a:endParaRPr lang="ru-RU"/>
        </a:p>
      </dgm:t>
    </dgm:pt>
    <dgm:pt modelId="{4B3E1038-F88C-4677-BB04-CB57A77533B6}" type="sibTrans" cxnId="{2BDCB964-2BF5-4DFD-9C48-9AEE6D6CAEFD}">
      <dgm:prSet/>
      <dgm:spPr/>
      <dgm:t>
        <a:bodyPr/>
        <a:lstStyle/>
        <a:p>
          <a:endParaRPr lang="ru-RU"/>
        </a:p>
      </dgm:t>
    </dgm:pt>
    <dgm:pt modelId="{F46AD0F6-A55E-4FD7-8E9C-AC838F078A09}">
      <dgm:prSet phldrT="[Текст]" custT="1"/>
      <dgm:spPr/>
      <dgm:t>
        <a:bodyPr/>
        <a:lstStyle/>
        <a:p>
          <a:r>
            <a:rPr lang="ru-RU" sz="2400" b="1">
              <a:solidFill>
                <a:schemeClr val="tx1"/>
              </a:solidFill>
            </a:rPr>
            <a:t>3</a:t>
          </a:r>
          <a:endParaRPr lang="ru-RU" sz="2400" b="1" dirty="0">
            <a:solidFill>
              <a:schemeClr val="tx1"/>
            </a:solidFill>
          </a:endParaRPr>
        </a:p>
      </dgm:t>
    </dgm:pt>
    <dgm:pt modelId="{4025C49F-B2B0-4DD9-B3D8-A6CA7DE5750D}" type="parTrans" cxnId="{18340F5E-905F-495E-9309-50914F313E48}">
      <dgm:prSet/>
      <dgm:spPr/>
      <dgm:t>
        <a:bodyPr/>
        <a:lstStyle/>
        <a:p>
          <a:endParaRPr lang="ru-RU"/>
        </a:p>
      </dgm:t>
    </dgm:pt>
    <dgm:pt modelId="{6ABDAED8-EA33-4F4D-95F8-9A5036C93F41}" type="sibTrans" cxnId="{18340F5E-905F-495E-9309-50914F313E48}">
      <dgm:prSet/>
      <dgm:spPr/>
      <dgm:t>
        <a:bodyPr/>
        <a:lstStyle/>
        <a:p>
          <a:endParaRPr lang="ru-RU"/>
        </a:p>
      </dgm:t>
    </dgm:pt>
    <dgm:pt modelId="{62F6BA49-620B-42FA-944D-BB730114AE71}">
      <dgm:prSet phldrT="[Текст]" custT="1"/>
      <dgm:spPr/>
      <dgm:t>
        <a:bodyPr/>
        <a:lstStyle/>
        <a:p>
          <a:r>
            <a:rPr lang="ru-RU" sz="2000" b="1" dirty="0">
              <a:latin typeface="Bookman Old Style" panose="02050604050505020204" pitchFamily="18" charset="0"/>
            </a:rPr>
            <a:t>Проанализировать содержание и методический аппарат УМК, используемый в ОО в контексте требований ПРП по предмету.</a:t>
          </a:r>
        </a:p>
      </dgm:t>
    </dgm:pt>
    <dgm:pt modelId="{E8310B46-7137-40E8-8012-1F762A477E79}" type="parTrans" cxnId="{632F5DAD-7921-4D7D-8081-62B3011B8EC4}">
      <dgm:prSet/>
      <dgm:spPr/>
      <dgm:t>
        <a:bodyPr/>
        <a:lstStyle/>
        <a:p>
          <a:endParaRPr lang="ru-RU"/>
        </a:p>
      </dgm:t>
    </dgm:pt>
    <dgm:pt modelId="{A7A6DB92-0F2F-4BE3-91F7-E858F3633B41}" type="sibTrans" cxnId="{632F5DAD-7921-4D7D-8081-62B3011B8EC4}">
      <dgm:prSet/>
      <dgm:spPr/>
      <dgm:t>
        <a:bodyPr/>
        <a:lstStyle/>
        <a:p>
          <a:endParaRPr lang="ru-RU"/>
        </a:p>
      </dgm:t>
    </dgm:pt>
    <dgm:pt modelId="{6195B7F0-B3D8-46E1-B628-0F0FAD9A0753}">
      <dgm:prSet custT="1"/>
      <dgm:spPr/>
      <dgm:t>
        <a:bodyPr/>
        <a:lstStyle/>
        <a:p>
          <a:r>
            <a:rPr lang="ru-RU" sz="2400" b="1">
              <a:solidFill>
                <a:schemeClr val="tx1"/>
              </a:solidFill>
            </a:rPr>
            <a:t>4</a:t>
          </a:r>
          <a:endParaRPr lang="ru-RU" sz="2400" b="1" dirty="0">
            <a:solidFill>
              <a:schemeClr val="tx1"/>
            </a:solidFill>
          </a:endParaRPr>
        </a:p>
      </dgm:t>
    </dgm:pt>
    <dgm:pt modelId="{32A814A8-F331-4BFC-916F-9B5675E7D3C7}" type="parTrans" cxnId="{F812112E-CFFB-473B-AD90-3B963C685DC2}">
      <dgm:prSet/>
      <dgm:spPr/>
      <dgm:t>
        <a:bodyPr/>
        <a:lstStyle/>
        <a:p>
          <a:endParaRPr lang="ru-RU"/>
        </a:p>
      </dgm:t>
    </dgm:pt>
    <dgm:pt modelId="{A70A8D94-8277-423F-BF67-F38DF1CFBB86}" type="sibTrans" cxnId="{F812112E-CFFB-473B-AD90-3B963C685DC2}">
      <dgm:prSet/>
      <dgm:spPr/>
      <dgm:t>
        <a:bodyPr/>
        <a:lstStyle/>
        <a:p>
          <a:endParaRPr lang="ru-RU"/>
        </a:p>
      </dgm:t>
    </dgm:pt>
    <dgm:pt modelId="{F28B4896-FF20-4F19-9C8C-0A971DB90272}">
      <dgm:prSet custT="1"/>
      <dgm:spPr/>
      <dgm:t>
        <a:bodyPr/>
        <a:lstStyle/>
        <a:p>
          <a:r>
            <a:rPr lang="ru-RU" sz="2000" b="1" dirty="0">
              <a:latin typeface="Bookman Old Style" panose="02050604050505020204" pitchFamily="18" charset="0"/>
            </a:rPr>
            <a:t>Выявить отсутствующие элементы содержания  (дефициты) согласно ПРП: отсутствующие темы, перенос тем … </a:t>
          </a:r>
        </a:p>
      </dgm:t>
    </dgm:pt>
    <dgm:pt modelId="{F4B5848B-D5E6-42E2-BFAE-0A7E1821B9BC}" type="parTrans" cxnId="{1CA64891-4D2A-4464-89F2-6FA6DC10D29C}">
      <dgm:prSet/>
      <dgm:spPr/>
      <dgm:t>
        <a:bodyPr/>
        <a:lstStyle/>
        <a:p>
          <a:endParaRPr lang="ru-RU"/>
        </a:p>
      </dgm:t>
    </dgm:pt>
    <dgm:pt modelId="{65CCE965-BCC2-4B23-A5AD-295EEAB44271}" type="sibTrans" cxnId="{1CA64891-4D2A-4464-89F2-6FA6DC10D29C}">
      <dgm:prSet/>
      <dgm:spPr/>
      <dgm:t>
        <a:bodyPr/>
        <a:lstStyle/>
        <a:p>
          <a:endParaRPr lang="ru-RU"/>
        </a:p>
      </dgm:t>
    </dgm:pt>
    <dgm:pt modelId="{B7F2958E-2D15-4AE7-AD55-E6F9FA0DEA1C}">
      <dgm:prSet custT="1"/>
      <dgm:spPr/>
      <dgm:t>
        <a:bodyPr/>
        <a:lstStyle/>
        <a:p>
          <a:r>
            <a:rPr lang="ru-RU" sz="2400" b="1">
              <a:solidFill>
                <a:schemeClr val="tx1"/>
              </a:solidFill>
            </a:rPr>
            <a:t>5</a:t>
          </a:r>
          <a:endParaRPr lang="ru-RU" sz="2400" b="1" dirty="0">
            <a:solidFill>
              <a:schemeClr val="tx1"/>
            </a:solidFill>
          </a:endParaRPr>
        </a:p>
      </dgm:t>
    </dgm:pt>
    <dgm:pt modelId="{5275DB3E-823A-48BD-B08B-CD1F1AB5DDBC}" type="parTrans" cxnId="{F5AAEF63-80C8-4DF2-A435-5AF3C88A600B}">
      <dgm:prSet/>
      <dgm:spPr/>
      <dgm:t>
        <a:bodyPr/>
        <a:lstStyle/>
        <a:p>
          <a:endParaRPr lang="ru-RU"/>
        </a:p>
      </dgm:t>
    </dgm:pt>
    <dgm:pt modelId="{4F950100-C001-4C45-AA64-8B7E20C5066C}" type="sibTrans" cxnId="{F5AAEF63-80C8-4DF2-A435-5AF3C88A600B}">
      <dgm:prSet/>
      <dgm:spPr/>
      <dgm:t>
        <a:bodyPr/>
        <a:lstStyle/>
        <a:p>
          <a:endParaRPr lang="ru-RU"/>
        </a:p>
      </dgm:t>
    </dgm:pt>
    <dgm:pt modelId="{ED46BB23-8BD0-4A4A-8732-27EF1AE8068B}">
      <dgm:prSet custT="1"/>
      <dgm:spPr/>
      <dgm:t>
        <a:bodyPr/>
        <a:lstStyle/>
        <a:p>
          <a:r>
            <a:rPr lang="ru-RU" sz="2000" b="1" dirty="0">
              <a:latin typeface="Bookman Old Style" panose="02050604050505020204" pitchFamily="18" charset="0"/>
            </a:rPr>
            <a:t>Подготовить методические рекомендации по разработке РП </a:t>
          </a:r>
        </a:p>
      </dgm:t>
    </dgm:pt>
    <dgm:pt modelId="{7AFC2012-EA46-4CAE-B01E-9A8FCFFFDB29}" type="parTrans" cxnId="{C3A8F0D8-E9E9-44A6-B8C4-D2D703454461}">
      <dgm:prSet/>
      <dgm:spPr/>
      <dgm:t>
        <a:bodyPr/>
        <a:lstStyle/>
        <a:p>
          <a:endParaRPr lang="ru-RU"/>
        </a:p>
      </dgm:t>
    </dgm:pt>
    <dgm:pt modelId="{9112DF6E-C142-463C-A121-10325FFD5DBE}" type="sibTrans" cxnId="{C3A8F0D8-E9E9-44A6-B8C4-D2D703454461}">
      <dgm:prSet/>
      <dgm:spPr/>
      <dgm:t>
        <a:bodyPr/>
        <a:lstStyle/>
        <a:p>
          <a:endParaRPr lang="ru-RU"/>
        </a:p>
      </dgm:t>
    </dgm:pt>
    <dgm:pt modelId="{F11D3D94-636A-43BB-9694-BF0444252BFE}">
      <dgm:prSet custT="1"/>
      <dgm:spPr/>
      <dgm:t>
        <a:bodyPr/>
        <a:lstStyle/>
        <a:p>
          <a:r>
            <a:rPr lang="ru-RU" sz="2400" b="1">
              <a:solidFill>
                <a:schemeClr val="tx1"/>
              </a:solidFill>
            </a:rPr>
            <a:t>6</a:t>
          </a:r>
          <a:endParaRPr lang="ru-RU" sz="2400" b="1" dirty="0">
            <a:solidFill>
              <a:schemeClr val="tx1"/>
            </a:solidFill>
          </a:endParaRPr>
        </a:p>
      </dgm:t>
    </dgm:pt>
    <dgm:pt modelId="{DFAC61DB-A5C4-4CDA-ABFB-311396711B42}" type="parTrans" cxnId="{318FCE18-D4B3-432F-A48C-8C0DF75FD790}">
      <dgm:prSet/>
      <dgm:spPr/>
      <dgm:t>
        <a:bodyPr/>
        <a:lstStyle/>
        <a:p>
          <a:endParaRPr lang="ru-RU"/>
        </a:p>
      </dgm:t>
    </dgm:pt>
    <dgm:pt modelId="{5BC7252D-D93B-4564-A164-5BF434729500}" type="sibTrans" cxnId="{318FCE18-D4B3-432F-A48C-8C0DF75FD790}">
      <dgm:prSet/>
      <dgm:spPr/>
      <dgm:t>
        <a:bodyPr/>
        <a:lstStyle/>
        <a:p>
          <a:endParaRPr lang="ru-RU"/>
        </a:p>
      </dgm:t>
    </dgm:pt>
    <dgm:pt modelId="{85245679-746A-4019-A2AA-91B13017A28F}">
      <dgm:prSet custT="1"/>
      <dgm:spPr/>
      <dgm:t>
        <a:bodyPr/>
        <a:lstStyle/>
        <a:p>
          <a:r>
            <a:rPr lang="ru-RU" sz="2000" b="1" dirty="0">
              <a:latin typeface="Bookman Old Style" panose="02050604050505020204" pitchFamily="18" charset="0"/>
            </a:rPr>
            <a:t>Составить РП по предмету, используя «Конструктор рабочих программ» </a:t>
          </a:r>
        </a:p>
      </dgm:t>
    </dgm:pt>
    <dgm:pt modelId="{C81C8C94-C5E5-44FE-9F0A-D8CEF5AD6750}" type="parTrans" cxnId="{FF67EE71-C1CD-4991-833B-F80CA30EF4B4}">
      <dgm:prSet/>
      <dgm:spPr/>
      <dgm:t>
        <a:bodyPr/>
        <a:lstStyle/>
        <a:p>
          <a:endParaRPr lang="ru-RU"/>
        </a:p>
      </dgm:t>
    </dgm:pt>
    <dgm:pt modelId="{26BC103D-C6EB-42E9-AF90-91FD93E30790}" type="sibTrans" cxnId="{FF67EE71-C1CD-4991-833B-F80CA30EF4B4}">
      <dgm:prSet/>
      <dgm:spPr/>
      <dgm:t>
        <a:bodyPr/>
        <a:lstStyle/>
        <a:p>
          <a:endParaRPr lang="ru-RU"/>
        </a:p>
      </dgm:t>
    </dgm:pt>
    <dgm:pt modelId="{F93FE3B7-B006-4041-B507-25ACD0837D34}" type="pres">
      <dgm:prSet presAssocID="{7C247C98-0EB4-4CAF-B633-D73B041AABA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C03342D-AEC1-4A7A-8E89-03E1F979F842}" type="pres">
      <dgm:prSet presAssocID="{2141F8AF-D54E-4A25-B11C-6E751F8C53D8}" presName="composite" presStyleCnt="0"/>
      <dgm:spPr/>
    </dgm:pt>
    <dgm:pt modelId="{989AF69A-E3E5-4BBE-8B13-7013E0FEEAD9}" type="pres">
      <dgm:prSet presAssocID="{2141F8AF-D54E-4A25-B11C-6E751F8C53D8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135F47-D457-4793-8794-38F5CC88FCE3}" type="pres">
      <dgm:prSet presAssocID="{2141F8AF-D54E-4A25-B11C-6E751F8C53D8}" presName="descendantText" presStyleLbl="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4C393B-6FD4-43D5-A43C-E185252CEA04}" type="pres">
      <dgm:prSet presAssocID="{C50E097E-2126-4C8D-A8B8-47D89615CECA}" presName="sp" presStyleCnt="0"/>
      <dgm:spPr/>
    </dgm:pt>
    <dgm:pt modelId="{9706D8AE-30EE-4026-8553-771A7DE7947D}" type="pres">
      <dgm:prSet presAssocID="{40B8512C-B0BF-48F4-A836-74F0D5F2EEFD}" presName="composite" presStyleCnt="0"/>
      <dgm:spPr/>
    </dgm:pt>
    <dgm:pt modelId="{040C23E5-7AFF-4977-8348-28CCBEE22E60}" type="pres">
      <dgm:prSet presAssocID="{40B8512C-B0BF-48F4-A836-74F0D5F2EEFD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44E90F-B001-45C5-85BD-43A4ACF45FA1}" type="pres">
      <dgm:prSet presAssocID="{40B8512C-B0BF-48F4-A836-74F0D5F2EEFD}" presName="descendantText" presStyleLbl="alignAcc1" presStyleIdx="1" presStyleCnt="6" custScaleX="100405" custScaleY="1367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3E73A9-8601-462C-8B83-4425808E3BB5}" type="pres">
      <dgm:prSet presAssocID="{5626B1AB-F589-4FB6-80DD-21D927DA2F18}" presName="sp" presStyleCnt="0"/>
      <dgm:spPr/>
    </dgm:pt>
    <dgm:pt modelId="{9785290D-C140-46CE-A38C-E6E1009300A9}" type="pres">
      <dgm:prSet presAssocID="{F46AD0F6-A55E-4FD7-8E9C-AC838F078A09}" presName="composite" presStyleCnt="0"/>
      <dgm:spPr/>
    </dgm:pt>
    <dgm:pt modelId="{7B87BF8D-EBD2-4AE2-816B-E99D53EA0214}" type="pres">
      <dgm:prSet presAssocID="{F46AD0F6-A55E-4FD7-8E9C-AC838F078A09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BD2FBB-BB0F-446F-8287-52D0572F9DE8}" type="pres">
      <dgm:prSet presAssocID="{F46AD0F6-A55E-4FD7-8E9C-AC838F078A09}" presName="descendantText" presStyleLbl="alignAcc1" presStyleIdx="2" presStyleCnt="6" custScaleX="100053" custScaleY="1029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582CC6-2F41-49D0-A471-A432D11A7522}" type="pres">
      <dgm:prSet presAssocID="{6ABDAED8-EA33-4F4D-95F8-9A5036C93F41}" presName="sp" presStyleCnt="0"/>
      <dgm:spPr/>
    </dgm:pt>
    <dgm:pt modelId="{0D69A3BC-7FD2-4A73-B349-50BBA5339CE6}" type="pres">
      <dgm:prSet presAssocID="{6195B7F0-B3D8-46E1-B628-0F0FAD9A0753}" presName="composite" presStyleCnt="0"/>
      <dgm:spPr/>
    </dgm:pt>
    <dgm:pt modelId="{A00EF415-8A5A-4E1A-BC91-7DDD06357FB3}" type="pres">
      <dgm:prSet presAssocID="{6195B7F0-B3D8-46E1-B628-0F0FAD9A0753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06BF6A-A0DD-40CF-9C0B-39BB09C31F32}" type="pres">
      <dgm:prSet presAssocID="{6195B7F0-B3D8-46E1-B628-0F0FAD9A0753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D56963-BCAA-4BF9-A9BB-648175F32A11}" type="pres">
      <dgm:prSet presAssocID="{A70A8D94-8277-423F-BF67-F38DF1CFBB86}" presName="sp" presStyleCnt="0"/>
      <dgm:spPr/>
    </dgm:pt>
    <dgm:pt modelId="{FCB993A4-E609-4C96-89F6-FEB475428260}" type="pres">
      <dgm:prSet presAssocID="{B7F2958E-2D15-4AE7-AD55-E6F9FA0DEA1C}" presName="composite" presStyleCnt="0"/>
      <dgm:spPr/>
    </dgm:pt>
    <dgm:pt modelId="{7210630E-17B3-4B94-90C9-83AD76F24163}" type="pres">
      <dgm:prSet presAssocID="{B7F2958E-2D15-4AE7-AD55-E6F9FA0DEA1C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229EB0-CEEB-4C3D-A080-37831E5F793C}" type="pres">
      <dgm:prSet presAssocID="{B7F2958E-2D15-4AE7-AD55-E6F9FA0DEA1C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764BF1-21B4-49F1-B0F5-82E8637DB141}" type="pres">
      <dgm:prSet presAssocID="{4F950100-C001-4C45-AA64-8B7E20C5066C}" presName="sp" presStyleCnt="0"/>
      <dgm:spPr/>
    </dgm:pt>
    <dgm:pt modelId="{915699F3-87DA-413F-838E-38D441ACB271}" type="pres">
      <dgm:prSet presAssocID="{F11D3D94-636A-43BB-9694-BF0444252BFE}" presName="composite" presStyleCnt="0"/>
      <dgm:spPr/>
    </dgm:pt>
    <dgm:pt modelId="{FD5870AA-0071-47AA-B467-0E1092AA7D5C}" type="pres">
      <dgm:prSet presAssocID="{F11D3D94-636A-43BB-9694-BF0444252BFE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DA96D0-6CB8-464F-AE36-133F1B57B7DA}" type="pres">
      <dgm:prSet presAssocID="{F11D3D94-636A-43BB-9694-BF0444252BFE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4DD77CF-FB23-4F14-B1BF-522015A89BF7}" type="presOf" srcId="{B7F2958E-2D15-4AE7-AD55-E6F9FA0DEA1C}" destId="{7210630E-17B3-4B94-90C9-83AD76F24163}" srcOrd="0" destOrd="0" presId="urn:microsoft.com/office/officeart/2005/8/layout/chevron2"/>
    <dgm:cxn modelId="{637DD234-13E6-4157-9021-CD7BA5906158}" srcId="{7C247C98-0EB4-4CAF-B633-D73B041AABAA}" destId="{40B8512C-B0BF-48F4-A836-74F0D5F2EEFD}" srcOrd="1" destOrd="0" parTransId="{7BAF4C17-1810-4D09-B411-BECF46C7F616}" sibTransId="{5626B1AB-F589-4FB6-80DD-21D927DA2F18}"/>
    <dgm:cxn modelId="{757763B4-A825-4D04-8DE1-D20C4A4DBE9D}" type="presOf" srcId="{40B8512C-B0BF-48F4-A836-74F0D5F2EEFD}" destId="{040C23E5-7AFF-4977-8348-28CCBEE22E60}" srcOrd="0" destOrd="0" presId="urn:microsoft.com/office/officeart/2005/8/layout/chevron2"/>
    <dgm:cxn modelId="{A6AC3745-7BDB-4AD9-8E96-3B6A9FA18AD6}" type="presOf" srcId="{2B258130-CE9D-405A-9E1A-6AC6A4AF2A38}" destId="{55135F47-D457-4793-8794-38F5CC88FCE3}" srcOrd="0" destOrd="0" presId="urn:microsoft.com/office/officeart/2005/8/layout/chevron2"/>
    <dgm:cxn modelId="{1C911259-96D0-465D-95FA-CA166C07DA99}" type="presOf" srcId="{85245679-746A-4019-A2AA-91B13017A28F}" destId="{CDDA96D0-6CB8-464F-AE36-133F1B57B7DA}" srcOrd="0" destOrd="0" presId="urn:microsoft.com/office/officeart/2005/8/layout/chevron2"/>
    <dgm:cxn modelId="{318FCE18-D4B3-432F-A48C-8C0DF75FD790}" srcId="{7C247C98-0EB4-4CAF-B633-D73B041AABAA}" destId="{F11D3D94-636A-43BB-9694-BF0444252BFE}" srcOrd="5" destOrd="0" parTransId="{DFAC61DB-A5C4-4CDA-ABFB-311396711B42}" sibTransId="{5BC7252D-D93B-4564-A164-5BF434729500}"/>
    <dgm:cxn modelId="{6843FDE2-79C6-4BC1-9A31-9FCE6FF3B114}" type="presOf" srcId="{4A45153D-4B0E-4F14-876C-079663389B4C}" destId="{A544E90F-B001-45C5-85BD-43A4ACF45FA1}" srcOrd="0" destOrd="0" presId="urn:microsoft.com/office/officeart/2005/8/layout/chevron2"/>
    <dgm:cxn modelId="{18340F5E-905F-495E-9309-50914F313E48}" srcId="{7C247C98-0EB4-4CAF-B633-D73B041AABAA}" destId="{F46AD0F6-A55E-4FD7-8E9C-AC838F078A09}" srcOrd="2" destOrd="0" parTransId="{4025C49F-B2B0-4DD9-B3D8-A6CA7DE5750D}" sibTransId="{6ABDAED8-EA33-4F4D-95F8-9A5036C93F41}"/>
    <dgm:cxn modelId="{F812112E-CFFB-473B-AD90-3B963C685DC2}" srcId="{7C247C98-0EB4-4CAF-B633-D73B041AABAA}" destId="{6195B7F0-B3D8-46E1-B628-0F0FAD9A0753}" srcOrd="3" destOrd="0" parTransId="{32A814A8-F331-4BFC-916F-9B5675E7D3C7}" sibTransId="{A70A8D94-8277-423F-BF67-F38DF1CFBB86}"/>
    <dgm:cxn modelId="{FF67EE71-C1CD-4991-833B-F80CA30EF4B4}" srcId="{F11D3D94-636A-43BB-9694-BF0444252BFE}" destId="{85245679-746A-4019-A2AA-91B13017A28F}" srcOrd="0" destOrd="0" parTransId="{C81C8C94-C5E5-44FE-9F0A-D8CEF5AD6750}" sibTransId="{26BC103D-C6EB-42E9-AF90-91FD93E30790}"/>
    <dgm:cxn modelId="{5F8FF799-0DDC-461D-B8FE-5977B84AE2B5}" srcId="{7C247C98-0EB4-4CAF-B633-D73B041AABAA}" destId="{2141F8AF-D54E-4A25-B11C-6E751F8C53D8}" srcOrd="0" destOrd="0" parTransId="{A1E48614-2E1C-4D44-A68E-D917EE34A18A}" sibTransId="{C50E097E-2126-4C8D-A8B8-47D89615CECA}"/>
    <dgm:cxn modelId="{ADFD1915-253A-4475-8C21-09069F63F5FC}" type="presOf" srcId="{62F6BA49-620B-42FA-944D-BB730114AE71}" destId="{86BD2FBB-BB0F-446F-8287-52D0572F9DE8}" srcOrd="0" destOrd="0" presId="urn:microsoft.com/office/officeart/2005/8/layout/chevron2"/>
    <dgm:cxn modelId="{F5AAEF63-80C8-4DF2-A435-5AF3C88A600B}" srcId="{7C247C98-0EB4-4CAF-B633-D73B041AABAA}" destId="{B7F2958E-2D15-4AE7-AD55-E6F9FA0DEA1C}" srcOrd="4" destOrd="0" parTransId="{5275DB3E-823A-48BD-B08B-CD1F1AB5DDBC}" sibTransId="{4F950100-C001-4C45-AA64-8B7E20C5066C}"/>
    <dgm:cxn modelId="{932036EE-E94C-40B5-8038-B4473FC87554}" type="presOf" srcId="{F46AD0F6-A55E-4FD7-8E9C-AC838F078A09}" destId="{7B87BF8D-EBD2-4AE2-816B-E99D53EA0214}" srcOrd="0" destOrd="0" presId="urn:microsoft.com/office/officeart/2005/8/layout/chevron2"/>
    <dgm:cxn modelId="{1CA64891-4D2A-4464-89F2-6FA6DC10D29C}" srcId="{6195B7F0-B3D8-46E1-B628-0F0FAD9A0753}" destId="{F28B4896-FF20-4F19-9C8C-0A971DB90272}" srcOrd="0" destOrd="0" parTransId="{F4B5848B-D5E6-42E2-BFAE-0A7E1821B9BC}" sibTransId="{65CCE965-BCC2-4B23-A5AD-295EEAB44271}"/>
    <dgm:cxn modelId="{1B981064-55B4-49E6-B6B3-CD1C993FB2D6}" type="presOf" srcId="{6195B7F0-B3D8-46E1-B628-0F0FAD9A0753}" destId="{A00EF415-8A5A-4E1A-BC91-7DDD06357FB3}" srcOrd="0" destOrd="0" presId="urn:microsoft.com/office/officeart/2005/8/layout/chevron2"/>
    <dgm:cxn modelId="{632F5DAD-7921-4D7D-8081-62B3011B8EC4}" srcId="{F46AD0F6-A55E-4FD7-8E9C-AC838F078A09}" destId="{62F6BA49-620B-42FA-944D-BB730114AE71}" srcOrd="0" destOrd="0" parTransId="{E8310B46-7137-40E8-8012-1F762A477E79}" sibTransId="{A7A6DB92-0F2F-4BE3-91F7-E858F3633B41}"/>
    <dgm:cxn modelId="{6E6DC6A7-232F-4F65-B2BA-0A61CBCA7FDB}" type="presOf" srcId="{2141F8AF-D54E-4A25-B11C-6E751F8C53D8}" destId="{989AF69A-E3E5-4BBE-8B13-7013E0FEEAD9}" srcOrd="0" destOrd="0" presId="urn:microsoft.com/office/officeart/2005/8/layout/chevron2"/>
    <dgm:cxn modelId="{46A0C685-6FB0-4B98-8366-D744A9968D95}" srcId="{2141F8AF-D54E-4A25-B11C-6E751F8C53D8}" destId="{2B258130-CE9D-405A-9E1A-6AC6A4AF2A38}" srcOrd="0" destOrd="0" parTransId="{13D06970-3CE8-4B3B-B027-99957ABCFD66}" sibTransId="{04723DA3-9902-46A3-8664-D9809B43FC20}"/>
    <dgm:cxn modelId="{21E6A053-363E-48C8-A6F7-39868813149D}" type="presOf" srcId="{ED46BB23-8BD0-4A4A-8732-27EF1AE8068B}" destId="{57229EB0-CEEB-4C3D-A080-37831E5F793C}" srcOrd="0" destOrd="0" presId="urn:microsoft.com/office/officeart/2005/8/layout/chevron2"/>
    <dgm:cxn modelId="{C3A8F0D8-E9E9-44A6-B8C4-D2D703454461}" srcId="{B7F2958E-2D15-4AE7-AD55-E6F9FA0DEA1C}" destId="{ED46BB23-8BD0-4A4A-8732-27EF1AE8068B}" srcOrd="0" destOrd="0" parTransId="{7AFC2012-EA46-4CAE-B01E-9A8FCFFFDB29}" sibTransId="{9112DF6E-C142-463C-A121-10325FFD5DBE}"/>
    <dgm:cxn modelId="{2BDCB964-2BF5-4DFD-9C48-9AEE6D6CAEFD}" srcId="{40B8512C-B0BF-48F4-A836-74F0D5F2EEFD}" destId="{4A45153D-4B0E-4F14-876C-079663389B4C}" srcOrd="0" destOrd="0" parTransId="{1AB58E7A-7DC9-4D34-A578-FE69917465D3}" sibTransId="{4B3E1038-F88C-4677-BB04-CB57A77533B6}"/>
    <dgm:cxn modelId="{FBEBF070-E80B-4E03-96DB-1CF08BA71B26}" type="presOf" srcId="{7C247C98-0EB4-4CAF-B633-D73B041AABAA}" destId="{F93FE3B7-B006-4041-B507-25ACD0837D34}" srcOrd="0" destOrd="0" presId="urn:microsoft.com/office/officeart/2005/8/layout/chevron2"/>
    <dgm:cxn modelId="{4C045362-7942-4C58-9E34-2F8F8694ECC7}" type="presOf" srcId="{F11D3D94-636A-43BB-9694-BF0444252BFE}" destId="{FD5870AA-0071-47AA-B467-0E1092AA7D5C}" srcOrd="0" destOrd="0" presId="urn:microsoft.com/office/officeart/2005/8/layout/chevron2"/>
    <dgm:cxn modelId="{E6B1D9E2-6EF8-4310-A9CF-3BAC46D1C432}" type="presOf" srcId="{F28B4896-FF20-4F19-9C8C-0A971DB90272}" destId="{0B06BF6A-A0DD-40CF-9C0B-39BB09C31F32}" srcOrd="0" destOrd="0" presId="urn:microsoft.com/office/officeart/2005/8/layout/chevron2"/>
    <dgm:cxn modelId="{85B541B4-486D-4750-A28B-73158D6A1091}" type="presParOf" srcId="{F93FE3B7-B006-4041-B507-25ACD0837D34}" destId="{6C03342D-AEC1-4A7A-8E89-03E1F979F842}" srcOrd="0" destOrd="0" presId="urn:microsoft.com/office/officeart/2005/8/layout/chevron2"/>
    <dgm:cxn modelId="{30263F29-58A7-482D-9EF0-EE28C1F2B566}" type="presParOf" srcId="{6C03342D-AEC1-4A7A-8E89-03E1F979F842}" destId="{989AF69A-E3E5-4BBE-8B13-7013E0FEEAD9}" srcOrd="0" destOrd="0" presId="urn:microsoft.com/office/officeart/2005/8/layout/chevron2"/>
    <dgm:cxn modelId="{512F5BB4-EC98-4E40-B18B-5D4E9511A1B6}" type="presParOf" srcId="{6C03342D-AEC1-4A7A-8E89-03E1F979F842}" destId="{55135F47-D457-4793-8794-38F5CC88FCE3}" srcOrd="1" destOrd="0" presId="urn:microsoft.com/office/officeart/2005/8/layout/chevron2"/>
    <dgm:cxn modelId="{9E589FAE-DBBB-45D7-B43A-96993462F714}" type="presParOf" srcId="{F93FE3B7-B006-4041-B507-25ACD0837D34}" destId="{3A4C393B-6FD4-43D5-A43C-E185252CEA04}" srcOrd="1" destOrd="0" presId="urn:microsoft.com/office/officeart/2005/8/layout/chevron2"/>
    <dgm:cxn modelId="{74ABDE53-DE77-4DCA-9210-A8FA8802B68E}" type="presParOf" srcId="{F93FE3B7-B006-4041-B507-25ACD0837D34}" destId="{9706D8AE-30EE-4026-8553-771A7DE7947D}" srcOrd="2" destOrd="0" presId="urn:microsoft.com/office/officeart/2005/8/layout/chevron2"/>
    <dgm:cxn modelId="{BF8D1B39-B0A2-4BD6-9AF8-17DFEFDA93EC}" type="presParOf" srcId="{9706D8AE-30EE-4026-8553-771A7DE7947D}" destId="{040C23E5-7AFF-4977-8348-28CCBEE22E60}" srcOrd="0" destOrd="0" presId="urn:microsoft.com/office/officeart/2005/8/layout/chevron2"/>
    <dgm:cxn modelId="{580C5EDD-E73A-4643-A313-0EE9550515DA}" type="presParOf" srcId="{9706D8AE-30EE-4026-8553-771A7DE7947D}" destId="{A544E90F-B001-45C5-85BD-43A4ACF45FA1}" srcOrd="1" destOrd="0" presId="urn:microsoft.com/office/officeart/2005/8/layout/chevron2"/>
    <dgm:cxn modelId="{067AFF15-856A-4463-9E83-1A465F3DE59F}" type="presParOf" srcId="{F93FE3B7-B006-4041-B507-25ACD0837D34}" destId="{223E73A9-8601-462C-8B83-4425808E3BB5}" srcOrd="3" destOrd="0" presId="urn:microsoft.com/office/officeart/2005/8/layout/chevron2"/>
    <dgm:cxn modelId="{6F65FAC9-C85B-4D75-AF20-33C6F78EA47B}" type="presParOf" srcId="{F93FE3B7-B006-4041-B507-25ACD0837D34}" destId="{9785290D-C140-46CE-A38C-E6E1009300A9}" srcOrd="4" destOrd="0" presId="urn:microsoft.com/office/officeart/2005/8/layout/chevron2"/>
    <dgm:cxn modelId="{085AAFF8-E176-4394-84C8-D8B84B76EE59}" type="presParOf" srcId="{9785290D-C140-46CE-A38C-E6E1009300A9}" destId="{7B87BF8D-EBD2-4AE2-816B-E99D53EA0214}" srcOrd="0" destOrd="0" presId="urn:microsoft.com/office/officeart/2005/8/layout/chevron2"/>
    <dgm:cxn modelId="{C6D8974B-9E37-467A-8087-B6F4116A00CF}" type="presParOf" srcId="{9785290D-C140-46CE-A38C-E6E1009300A9}" destId="{86BD2FBB-BB0F-446F-8287-52D0572F9DE8}" srcOrd="1" destOrd="0" presId="urn:microsoft.com/office/officeart/2005/8/layout/chevron2"/>
    <dgm:cxn modelId="{320ABC2A-9800-4AAA-BB4B-D205D2A372D2}" type="presParOf" srcId="{F93FE3B7-B006-4041-B507-25ACD0837D34}" destId="{06582CC6-2F41-49D0-A471-A432D11A7522}" srcOrd="5" destOrd="0" presId="urn:microsoft.com/office/officeart/2005/8/layout/chevron2"/>
    <dgm:cxn modelId="{0368E2C7-8D01-47FE-8E63-3A318265C994}" type="presParOf" srcId="{F93FE3B7-B006-4041-B507-25ACD0837D34}" destId="{0D69A3BC-7FD2-4A73-B349-50BBA5339CE6}" srcOrd="6" destOrd="0" presId="urn:microsoft.com/office/officeart/2005/8/layout/chevron2"/>
    <dgm:cxn modelId="{BD16050E-A788-4F4C-9A30-17D30403D82D}" type="presParOf" srcId="{0D69A3BC-7FD2-4A73-B349-50BBA5339CE6}" destId="{A00EF415-8A5A-4E1A-BC91-7DDD06357FB3}" srcOrd="0" destOrd="0" presId="urn:microsoft.com/office/officeart/2005/8/layout/chevron2"/>
    <dgm:cxn modelId="{4D5E2DF0-E234-4C63-AEA4-59226B26EB7A}" type="presParOf" srcId="{0D69A3BC-7FD2-4A73-B349-50BBA5339CE6}" destId="{0B06BF6A-A0DD-40CF-9C0B-39BB09C31F32}" srcOrd="1" destOrd="0" presId="urn:microsoft.com/office/officeart/2005/8/layout/chevron2"/>
    <dgm:cxn modelId="{6DDC9717-9434-4B3C-8174-A4E86DB8BBE6}" type="presParOf" srcId="{F93FE3B7-B006-4041-B507-25ACD0837D34}" destId="{76D56963-BCAA-4BF9-A9BB-648175F32A11}" srcOrd="7" destOrd="0" presId="urn:microsoft.com/office/officeart/2005/8/layout/chevron2"/>
    <dgm:cxn modelId="{AF397F12-DDE2-47F2-AEB0-5E2930E73147}" type="presParOf" srcId="{F93FE3B7-B006-4041-B507-25ACD0837D34}" destId="{FCB993A4-E609-4C96-89F6-FEB475428260}" srcOrd="8" destOrd="0" presId="urn:microsoft.com/office/officeart/2005/8/layout/chevron2"/>
    <dgm:cxn modelId="{488412D9-2C6E-4DAE-8AC2-86CE1F4F975A}" type="presParOf" srcId="{FCB993A4-E609-4C96-89F6-FEB475428260}" destId="{7210630E-17B3-4B94-90C9-83AD76F24163}" srcOrd="0" destOrd="0" presId="urn:microsoft.com/office/officeart/2005/8/layout/chevron2"/>
    <dgm:cxn modelId="{7B77B39B-E3FE-4E07-ACBC-BD504307CD75}" type="presParOf" srcId="{FCB993A4-E609-4C96-89F6-FEB475428260}" destId="{57229EB0-CEEB-4C3D-A080-37831E5F793C}" srcOrd="1" destOrd="0" presId="urn:microsoft.com/office/officeart/2005/8/layout/chevron2"/>
    <dgm:cxn modelId="{E4695358-1BF8-45A7-BDBF-DBA1E6FD1871}" type="presParOf" srcId="{F93FE3B7-B006-4041-B507-25ACD0837D34}" destId="{2F764BF1-21B4-49F1-B0F5-82E8637DB141}" srcOrd="9" destOrd="0" presId="urn:microsoft.com/office/officeart/2005/8/layout/chevron2"/>
    <dgm:cxn modelId="{550991EB-0137-4A7A-98A3-82CE52AC42A7}" type="presParOf" srcId="{F93FE3B7-B006-4041-B507-25ACD0837D34}" destId="{915699F3-87DA-413F-838E-38D441ACB271}" srcOrd="10" destOrd="0" presId="urn:microsoft.com/office/officeart/2005/8/layout/chevron2"/>
    <dgm:cxn modelId="{ED5E3506-6A13-4198-A852-C57813959556}" type="presParOf" srcId="{915699F3-87DA-413F-838E-38D441ACB271}" destId="{FD5870AA-0071-47AA-B467-0E1092AA7D5C}" srcOrd="0" destOrd="0" presId="urn:microsoft.com/office/officeart/2005/8/layout/chevron2"/>
    <dgm:cxn modelId="{512932E2-036E-4819-B729-9DC2105DA3EC}" type="presParOf" srcId="{915699F3-87DA-413F-838E-38D441ACB271}" destId="{CDDA96D0-6CB8-464F-AE36-133F1B57B7D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9AF69A-E3E5-4BBE-8B13-7013E0FEEAD9}">
      <dsp:nvSpPr>
        <dsp:cNvPr id="0" name=""/>
        <dsp:cNvSpPr/>
      </dsp:nvSpPr>
      <dsp:spPr>
        <a:xfrm rot="5400000">
          <a:off x="-151025" y="145817"/>
          <a:ext cx="933579" cy="653505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>
              <a:solidFill>
                <a:schemeClr val="tx1"/>
              </a:solidFill>
            </a:rPr>
            <a:t>1</a:t>
          </a:r>
          <a:endParaRPr lang="ru-RU" sz="2400" kern="1200" dirty="0">
            <a:solidFill>
              <a:schemeClr val="tx1"/>
            </a:solidFill>
          </a:endParaRPr>
        </a:p>
      </dsp:txBody>
      <dsp:txXfrm rot="-5400000">
        <a:off x="-10987" y="332533"/>
        <a:ext cx="653505" cy="280074"/>
      </dsp:txXfrm>
    </dsp:sp>
    <dsp:sp modelId="{55135F47-D457-4793-8794-38F5CC88FCE3}">
      <dsp:nvSpPr>
        <dsp:cNvPr id="0" name=""/>
        <dsp:cNvSpPr/>
      </dsp:nvSpPr>
      <dsp:spPr>
        <a:xfrm rot="5400000">
          <a:off x="5765291" y="-5116994"/>
          <a:ext cx="607145" cy="1085269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>
              <a:latin typeface="Bookman Old Style" panose="02050604050505020204" pitchFamily="18" charset="0"/>
            </a:rPr>
            <a:t>Изучить требования ФГОС НОО/ООО к результатам освоения ООП, структуре, содержанию, тематическому планированию РП</a:t>
          </a:r>
        </a:p>
      </dsp:txBody>
      <dsp:txXfrm rot="-5400000">
        <a:off x="642517" y="35418"/>
        <a:ext cx="10823056" cy="547869"/>
      </dsp:txXfrm>
    </dsp:sp>
    <dsp:sp modelId="{040C23E5-7AFF-4977-8348-28CCBEE22E60}">
      <dsp:nvSpPr>
        <dsp:cNvPr id="0" name=""/>
        <dsp:cNvSpPr/>
      </dsp:nvSpPr>
      <dsp:spPr>
        <a:xfrm rot="5400000">
          <a:off x="-151025" y="1095727"/>
          <a:ext cx="933579" cy="653505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>
              <a:solidFill>
                <a:schemeClr val="tx1"/>
              </a:solidFill>
            </a:rPr>
            <a:t>2</a:t>
          </a:r>
          <a:endParaRPr lang="ru-RU" sz="2400" b="1" kern="1200" dirty="0">
            <a:solidFill>
              <a:schemeClr val="tx1"/>
            </a:solidFill>
          </a:endParaRPr>
        </a:p>
      </dsp:txBody>
      <dsp:txXfrm rot="-5400000">
        <a:off x="-10987" y="1282443"/>
        <a:ext cx="653505" cy="280074"/>
      </dsp:txXfrm>
    </dsp:sp>
    <dsp:sp modelId="{A544E90F-B001-45C5-85BD-43A4ACF45FA1}">
      <dsp:nvSpPr>
        <dsp:cNvPr id="0" name=""/>
        <dsp:cNvSpPr/>
      </dsp:nvSpPr>
      <dsp:spPr>
        <a:xfrm rot="5400000">
          <a:off x="5654004" y="-4189220"/>
          <a:ext cx="829719" cy="1089664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>
              <a:latin typeface="Bookman Old Style" panose="02050604050505020204" pitchFamily="18" charset="0"/>
            </a:rPr>
            <a:t>Проанализировать особенности ПРП по предмету: структуру, содержание, требования к результатам освоения программы, тематическое планирование</a:t>
          </a:r>
        </a:p>
      </dsp:txBody>
      <dsp:txXfrm rot="-5400000">
        <a:off x="620540" y="884748"/>
        <a:ext cx="10856143" cy="748711"/>
      </dsp:txXfrm>
    </dsp:sp>
    <dsp:sp modelId="{7B87BF8D-EBD2-4AE2-816B-E99D53EA0214}">
      <dsp:nvSpPr>
        <dsp:cNvPr id="0" name=""/>
        <dsp:cNvSpPr/>
      </dsp:nvSpPr>
      <dsp:spPr>
        <a:xfrm rot="5400000">
          <a:off x="-151025" y="1943086"/>
          <a:ext cx="933579" cy="653505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>
              <a:solidFill>
                <a:schemeClr val="tx1"/>
              </a:solidFill>
            </a:rPr>
            <a:t>3</a:t>
          </a:r>
          <a:endParaRPr lang="ru-RU" sz="2400" b="1" kern="1200" dirty="0">
            <a:solidFill>
              <a:schemeClr val="tx1"/>
            </a:solidFill>
          </a:endParaRPr>
        </a:p>
      </dsp:txBody>
      <dsp:txXfrm rot="-5400000">
        <a:off x="-10987" y="2129802"/>
        <a:ext cx="653505" cy="280074"/>
      </dsp:txXfrm>
    </dsp:sp>
    <dsp:sp modelId="{86BD2FBB-BB0F-446F-8287-52D0572F9DE8}">
      <dsp:nvSpPr>
        <dsp:cNvPr id="0" name=""/>
        <dsp:cNvSpPr/>
      </dsp:nvSpPr>
      <dsp:spPr>
        <a:xfrm rot="5400000">
          <a:off x="5756555" y="-3322759"/>
          <a:ext cx="624618" cy="1085844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>
              <a:latin typeface="Bookman Old Style" panose="02050604050505020204" pitchFamily="18" charset="0"/>
            </a:rPr>
            <a:t>Проанализировать содержание и методический аппарат УМК, используемый в ОО в контексте требований ПРП по предмету.</a:t>
          </a:r>
        </a:p>
      </dsp:txBody>
      <dsp:txXfrm rot="-5400000">
        <a:off x="639642" y="1824645"/>
        <a:ext cx="10827955" cy="563636"/>
      </dsp:txXfrm>
    </dsp:sp>
    <dsp:sp modelId="{A00EF415-8A5A-4E1A-BC91-7DDD06357FB3}">
      <dsp:nvSpPr>
        <dsp:cNvPr id="0" name=""/>
        <dsp:cNvSpPr/>
      </dsp:nvSpPr>
      <dsp:spPr>
        <a:xfrm rot="5400000">
          <a:off x="-151025" y="2781550"/>
          <a:ext cx="933579" cy="653505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>
              <a:solidFill>
                <a:schemeClr val="tx1"/>
              </a:solidFill>
            </a:rPr>
            <a:t>4</a:t>
          </a:r>
          <a:endParaRPr lang="ru-RU" sz="2400" b="1" kern="1200" dirty="0">
            <a:solidFill>
              <a:schemeClr val="tx1"/>
            </a:solidFill>
          </a:endParaRPr>
        </a:p>
      </dsp:txBody>
      <dsp:txXfrm rot="-5400000">
        <a:off x="-10987" y="2968266"/>
        <a:ext cx="653505" cy="280074"/>
      </dsp:txXfrm>
    </dsp:sp>
    <dsp:sp modelId="{0B06BF6A-A0DD-40CF-9C0B-39BB09C31F32}">
      <dsp:nvSpPr>
        <dsp:cNvPr id="0" name=""/>
        <dsp:cNvSpPr/>
      </dsp:nvSpPr>
      <dsp:spPr>
        <a:xfrm rot="5400000">
          <a:off x="5765451" y="-2481420"/>
          <a:ext cx="606826" cy="1085269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>
              <a:latin typeface="Bookman Old Style" panose="02050604050505020204" pitchFamily="18" charset="0"/>
            </a:rPr>
            <a:t>Выявить отсутствующие элементы содержания  (дефициты) согласно ПРП: отсутствующие темы, перенос тем … </a:t>
          </a:r>
        </a:p>
      </dsp:txBody>
      <dsp:txXfrm rot="-5400000">
        <a:off x="642518" y="2671136"/>
        <a:ext cx="10823071" cy="547580"/>
      </dsp:txXfrm>
    </dsp:sp>
    <dsp:sp modelId="{7210630E-17B3-4B94-90C9-83AD76F24163}">
      <dsp:nvSpPr>
        <dsp:cNvPr id="0" name=""/>
        <dsp:cNvSpPr/>
      </dsp:nvSpPr>
      <dsp:spPr>
        <a:xfrm rot="5400000">
          <a:off x="-151025" y="3620013"/>
          <a:ext cx="933579" cy="653505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>
              <a:solidFill>
                <a:schemeClr val="tx1"/>
              </a:solidFill>
            </a:rPr>
            <a:t>5</a:t>
          </a:r>
          <a:endParaRPr lang="ru-RU" sz="2400" b="1" kern="1200" dirty="0">
            <a:solidFill>
              <a:schemeClr val="tx1"/>
            </a:solidFill>
          </a:endParaRPr>
        </a:p>
      </dsp:txBody>
      <dsp:txXfrm rot="-5400000">
        <a:off x="-10987" y="3806729"/>
        <a:ext cx="653505" cy="280074"/>
      </dsp:txXfrm>
    </dsp:sp>
    <dsp:sp modelId="{57229EB0-CEEB-4C3D-A080-37831E5F793C}">
      <dsp:nvSpPr>
        <dsp:cNvPr id="0" name=""/>
        <dsp:cNvSpPr/>
      </dsp:nvSpPr>
      <dsp:spPr>
        <a:xfrm rot="5400000">
          <a:off x="5765451" y="-1642957"/>
          <a:ext cx="606826" cy="1085269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>
              <a:latin typeface="Bookman Old Style" panose="02050604050505020204" pitchFamily="18" charset="0"/>
            </a:rPr>
            <a:t>Подготовить методические рекомендации по разработке РП </a:t>
          </a:r>
        </a:p>
      </dsp:txBody>
      <dsp:txXfrm rot="-5400000">
        <a:off x="642518" y="3509599"/>
        <a:ext cx="10823071" cy="547580"/>
      </dsp:txXfrm>
    </dsp:sp>
    <dsp:sp modelId="{FD5870AA-0071-47AA-B467-0E1092AA7D5C}">
      <dsp:nvSpPr>
        <dsp:cNvPr id="0" name=""/>
        <dsp:cNvSpPr/>
      </dsp:nvSpPr>
      <dsp:spPr>
        <a:xfrm rot="5400000">
          <a:off x="-151025" y="4458477"/>
          <a:ext cx="933579" cy="653505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>
              <a:solidFill>
                <a:schemeClr val="tx1"/>
              </a:solidFill>
            </a:rPr>
            <a:t>6</a:t>
          </a:r>
          <a:endParaRPr lang="ru-RU" sz="2400" b="1" kern="1200" dirty="0">
            <a:solidFill>
              <a:schemeClr val="tx1"/>
            </a:solidFill>
          </a:endParaRPr>
        </a:p>
      </dsp:txBody>
      <dsp:txXfrm rot="-5400000">
        <a:off x="-10987" y="4645193"/>
        <a:ext cx="653505" cy="280074"/>
      </dsp:txXfrm>
    </dsp:sp>
    <dsp:sp modelId="{CDDA96D0-6CB8-464F-AE36-133F1B57B7DA}">
      <dsp:nvSpPr>
        <dsp:cNvPr id="0" name=""/>
        <dsp:cNvSpPr/>
      </dsp:nvSpPr>
      <dsp:spPr>
        <a:xfrm rot="5400000">
          <a:off x="5765451" y="-804493"/>
          <a:ext cx="606826" cy="1085269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>
              <a:latin typeface="Bookman Old Style" panose="02050604050505020204" pitchFamily="18" charset="0"/>
            </a:rPr>
            <a:t>Составить РП по предмету, используя «Конструктор рабочих программ» </a:t>
          </a:r>
        </a:p>
      </dsp:txBody>
      <dsp:txXfrm rot="-5400000">
        <a:off x="642518" y="4348063"/>
        <a:ext cx="10823071" cy="5475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D0D3D079-FD44-4F41-BE1A-2FCF0B90D77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2985126" cy="5033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D1FE515-3F1B-459C-AAF1-311119C8783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01946" y="1"/>
            <a:ext cx="2985125" cy="5033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5365ED-2F78-4161-ABDD-DE320CD2664E}" type="datetimeFigureOut">
              <a:rPr lang="ru-RU" smtClean="0"/>
              <a:pPr/>
              <a:t>23.08.2022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907A866-5A85-4D82-BF16-906E81CBE91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515354"/>
            <a:ext cx="2985126" cy="5033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3D82CCE-8DBD-441D-B8DD-6C4BCC71151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01946" y="9515354"/>
            <a:ext cx="2985125" cy="5033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5BB258-7C8E-435B-B603-EDC1C45059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55020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84870" cy="5032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499" y="1"/>
            <a:ext cx="2984870" cy="5032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8C24FE-0FDA-417B-8607-80B77229FE4F}" type="datetimeFigureOut">
              <a:rPr lang="ru-RU" smtClean="0"/>
              <a:pPr/>
              <a:t>23.08.2022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0950"/>
            <a:ext cx="6011863" cy="33829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821506"/>
            <a:ext cx="5510530" cy="394486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5459"/>
            <a:ext cx="2984870" cy="5032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499" y="9515459"/>
            <a:ext cx="2984870" cy="5032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81CE15-0C60-4A92-8BB2-D40E8AC1C4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5833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38150" y="1250950"/>
            <a:ext cx="6011863" cy="33829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81CE15-0C60-4A92-8BB2-D40E8AC1C414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5624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38150" y="1250950"/>
            <a:ext cx="6011863" cy="33829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81CE15-0C60-4A92-8BB2-D40E8AC1C414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07863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38150" y="1250950"/>
            <a:ext cx="6011863" cy="33829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81CE15-0C60-4A92-8BB2-D40E8AC1C414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16823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38150" y="1250950"/>
            <a:ext cx="6011863" cy="33829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81CE15-0C60-4A92-8BB2-D40E8AC1C414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90580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38150" y="1250950"/>
            <a:ext cx="6011863" cy="33829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9474E3-391A-4BFD-8965-40FDE6B1373A}" type="slidenum">
              <a:rPr kumimoji="0" lang="ru-RU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41789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38150" y="1250950"/>
            <a:ext cx="6011863" cy="33829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81CE15-0C60-4A92-8BB2-D40E8AC1C414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01313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38150" y="1250950"/>
            <a:ext cx="6011863" cy="33829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81CE15-0C60-4A92-8BB2-D40E8AC1C414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4108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38150" y="1250950"/>
            <a:ext cx="6011863" cy="33829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81CE15-0C60-4A92-8BB2-D40E8AC1C414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7670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38150" y="1250950"/>
            <a:ext cx="6011863" cy="33829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81CE15-0C60-4A92-8BB2-D40E8AC1C414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66852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38150" y="1250950"/>
            <a:ext cx="6011863" cy="33829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9474E3-391A-4BFD-8965-40FDE6B1373A}" type="slidenum">
              <a:rPr kumimoji="0" lang="ru-RU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ru-RU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39272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38150" y="1250950"/>
            <a:ext cx="6011863" cy="33829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830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9474E3-391A-4BFD-8965-40FDE6B1373A}" type="slidenum">
              <a:rPr kumimoji="0" lang="ru-RU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830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ru-RU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31605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38150" y="1250950"/>
            <a:ext cx="6011863" cy="33829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81CE15-0C60-4A92-8BB2-D40E8AC1C41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16202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38150" y="1250950"/>
            <a:ext cx="6011863" cy="33829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81CE15-0C60-4A92-8BB2-D40E8AC1C414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63070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38150" y="1250950"/>
            <a:ext cx="6011863" cy="33829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81CE15-0C60-4A92-8BB2-D40E8AC1C414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502643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38150" y="1250950"/>
            <a:ext cx="6011863" cy="33829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81CE15-0C60-4A92-8BB2-D40E8AC1C414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62719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38150" y="1250950"/>
            <a:ext cx="6011863" cy="33829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9474E3-391A-4BFD-8965-40FDE6B1373A}" type="slidenum">
              <a:rPr kumimoji="0" lang="ru-RU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ru-RU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555283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38150" y="1250950"/>
            <a:ext cx="6011863" cy="33829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81CE15-0C60-4A92-8BB2-D40E8AC1C414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733277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1CE15-0C60-4A92-8BB2-D40E8AC1C414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54494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38150" y="1250950"/>
            <a:ext cx="6011863" cy="33829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9474E3-391A-4BFD-8965-40FDE6B1373A}" type="slidenum">
              <a:rPr kumimoji="0" lang="ru-RU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ru-RU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62788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38150" y="1250950"/>
            <a:ext cx="6011863" cy="33829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81CE15-0C60-4A92-8BB2-D40E8AC1C414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36148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38150" y="1250950"/>
            <a:ext cx="6011863" cy="33829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81CE15-0C60-4A92-8BB2-D40E8AC1C414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603252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38150" y="1250950"/>
            <a:ext cx="6011863" cy="33829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81CE15-0C60-4A92-8BB2-D40E8AC1C414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45501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38150" y="1250950"/>
            <a:ext cx="6011863" cy="33829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81CE15-0C60-4A92-8BB2-D40E8AC1C41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82401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38150" y="1250950"/>
            <a:ext cx="6011863" cy="33829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81CE15-0C60-4A92-8BB2-D40E8AC1C414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35521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38150" y="1250950"/>
            <a:ext cx="6011863" cy="33829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DF480B-03A9-467F-A46A-2A426F22242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04027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38150" y="1250950"/>
            <a:ext cx="6011863" cy="33829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Инструментом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для воссоздания единого образовательного пространства в Российской Федерации  становятся ФГОС 2021, принятые 31 мая 2021 года, которые являются единственным государственным нормативным документом, который создает именно нормирующий фундамент для  методических документов, по которым работает вся сложная и большая система образования, не только школа, но и все, что со школой связано.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81CE15-0C60-4A92-8BB2-D40E8AC1C414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78762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38150" y="1250950"/>
            <a:ext cx="6011863" cy="33829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81CE15-0C60-4A92-8BB2-D40E8AC1C414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20587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38150" y="1250950"/>
            <a:ext cx="6011863" cy="33829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DF480B-03A9-467F-A46A-2A426F22242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05545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38150" y="1250950"/>
            <a:ext cx="6011863" cy="33829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81CE15-0C60-4A92-8BB2-D40E8AC1C414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61160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38150" y="1250950"/>
            <a:ext cx="6011863" cy="33829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DF480B-03A9-467F-A46A-2A426F22242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8579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677F56-6D97-445D-B89E-BC811479CF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6DCA60F-524E-427C-A0A6-E8FEDE7575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6D3B2E1-EC52-493F-A19C-4CE6B014F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1430-6BF9-45BB-8CB0-134E077D2F71}" type="datetimeFigureOut">
              <a:rPr lang="ru-RU" smtClean="0"/>
              <a:pPr/>
              <a:t>23.08.2022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8D3269A-49BC-4014-91E8-2FC67EF11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813150-36A3-44FE-BCD8-479A8A02D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C0D39-4F30-44F4-B175-8539BF1066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233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37979E-D644-43FB-BDDB-7E8E9061F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4B7187E-45A0-4BB6-BF3F-095FBBF018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A4FBCA2-7915-4F92-B532-306002C60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1430-6BF9-45BB-8CB0-134E077D2F71}" type="datetimeFigureOut">
              <a:rPr lang="ru-RU" smtClean="0"/>
              <a:pPr/>
              <a:t>23.08.2022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388778A-035C-4445-84B1-94F04A8B6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678223-B2CC-46C3-8D7A-F1E3148FD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C0D39-4F30-44F4-B175-8539BF1066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5550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8A56BC6-67AB-4424-996A-29A5CCDAB3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584F82B-5094-4E46-9478-A986CF6D05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8D5308-D1A8-424A-B6A9-58FAB2A73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1430-6BF9-45BB-8CB0-134E077D2F71}" type="datetimeFigureOut">
              <a:rPr lang="ru-RU" smtClean="0"/>
              <a:pPr/>
              <a:t>23.08.2022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A43DFE5-78CC-4F1C-85AC-59E28C251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22F266-296F-46C0-9FD6-71B9D83F9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C0D39-4F30-44F4-B175-8539BF1066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41351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A86BC-7ADB-4E05-9EA8-0C5504CBE270}" type="datetimeFigureOut">
              <a:rPr lang="ru-RU" smtClean="0"/>
              <a:pPr/>
              <a:t>23.08.2022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456E6-40D4-4F8B-A585-4E4834D972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58849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A86BC-7ADB-4E05-9EA8-0C5504CBE270}" type="datetimeFigureOut">
              <a:rPr lang="ru-RU" smtClean="0"/>
              <a:pPr/>
              <a:t>23.08.2022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456E6-40D4-4F8B-A585-4E4834D972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54593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A86BC-7ADB-4E05-9EA8-0C5504CBE270}" type="datetimeFigureOut">
              <a:rPr lang="ru-RU" smtClean="0"/>
              <a:pPr/>
              <a:t>23.08.2022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456E6-40D4-4F8B-A585-4E4834D972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60767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A86BC-7ADB-4E05-9EA8-0C5504CBE270}" type="datetimeFigureOut">
              <a:rPr lang="ru-RU" smtClean="0"/>
              <a:pPr/>
              <a:t>23.08.2022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456E6-40D4-4F8B-A585-4E4834D972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56302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A86BC-7ADB-4E05-9EA8-0C5504CBE270}" type="datetimeFigureOut">
              <a:rPr lang="ru-RU" smtClean="0"/>
              <a:pPr/>
              <a:t>23.08.2022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456E6-40D4-4F8B-A585-4E4834D972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5771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A86BC-7ADB-4E05-9EA8-0C5504CBE270}" type="datetimeFigureOut">
              <a:rPr lang="ru-RU" smtClean="0"/>
              <a:pPr/>
              <a:t>23.08.2022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456E6-40D4-4F8B-A585-4E4834D972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280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A86BC-7ADB-4E05-9EA8-0C5504CBE270}" type="datetimeFigureOut">
              <a:rPr lang="ru-RU" smtClean="0"/>
              <a:pPr/>
              <a:t>23.08.2022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456E6-40D4-4F8B-A585-4E4834D972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42000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A86BC-7ADB-4E05-9EA8-0C5504CBE270}" type="datetimeFigureOut">
              <a:rPr lang="ru-RU" smtClean="0"/>
              <a:pPr/>
              <a:t>23.08.2022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456E6-40D4-4F8B-A585-4E4834D972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1118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90507F-7820-443F-BD01-85ACA10A1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3F2A247-4E05-4657-95B0-36A2897138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1E6EA1-63B8-4E46-B2FF-84A456A06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1430-6BF9-45BB-8CB0-134E077D2F71}" type="datetimeFigureOut">
              <a:rPr lang="ru-RU" smtClean="0"/>
              <a:pPr/>
              <a:t>23.08.2022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F5DA449-AA37-48BB-9B22-DCDC610DD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6A92A1-2F2B-4524-A1BC-7926DE5BF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C0D39-4F30-44F4-B175-8539BF1066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89092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A86BC-7ADB-4E05-9EA8-0C5504CBE270}" type="datetimeFigureOut">
              <a:rPr lang="ru-RU" smtClean="0"/>
              <a:pPr/>
              <a:t>23.08.2022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456E6-40D4-4F8B-A585-4E4834D972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4773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A86BC-7ADB-4E05-9EA8-0C5504CBE270}" type="datetimeFigureOut">
              <a:rPr lang="ru-RU" smtClean="0"/>
              <a:pPr/>
              <a:t>23.08.2022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456E6-40D4-4F8B-A585-4E4834D972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58662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A86BC-7ADB-4E05-9EA8-0C5504CBE270}" type="datetimeFigureOut">
              <a:rPr lang="ru-RU" smtClean="0"/>
              <a:pPr/>
              <a:t>23.08.2022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456E6-40D4-4F8B-A585-4E4834D972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61342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3"/>
            <a:ext cx="85344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020522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14499" y="190882"/>
            <a:ext cx="5763005" cy="369332"/>
          </a:xfrm>
        </p:spPr>
        <p:txBody>
          <a:bodyPr lIns="0" tIns="0" rIns="0" bIns="0"/>
          <a:lstStyle>
            <a:lvl1pPr>
              <a:defRPr sz="2400" b="1" i="0">
                <a:solidFill>
                  <a:srgbClr val="001F5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36576" y="1048261"/>
            <a:ext cx="7228205" cy="276999"/>
          </a:xfrm>
        </p:spPr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402691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14499" y="190882"/>
            <a:ext cx="5763005" cy="369332"/>
          </a:xfrm>
        </p:spPr>
        <p:txBody>
          <a:bodyPr lIns="0" tIns="0" rIns="0" bIns="0"/>
          <a:lstStyle>
            <a:lvl1pPr>
              <a:defRPr sz="2400" b="1" i="0">
                <a:solidFill>
                  <a:srgbClr val="001F5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3302" y="1242441"/>
            <a:ext cx="4995545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393941" y="1966724"/>
            <a:ext cx="499872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001F5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8/23/2022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319960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103" y="27432"/>
            <a:ext cx="682752" cy="68275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14499" y="190882"/>
            <a:ext cx="5763005" cy="369332"/>
          </a:xfrm>
        </p:spPr>
        <p:txBody>
          <a:bodyPr lIns="0" tIns="0" rIns="0" bIns="0"/>
          <a:lstStyle>
            <a:lvl1pPr>
              <a:defRPr sz="2400" b="1" i="0">
                <a:solidFill>
                  <a:srgbClr val="001F5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8/23/2022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2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103" y="27432"/>
            <a:ext cx="682752" cy="68275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8/23/2022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895304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44424" y="466344"/>
            <a:ext cx="483235" cy="29209"/>
          </a:xfrm>
          <a:custGeom>
            <a:avLst/>
            <a:gdLst/>
            <a:ahLst/>
            <a:cxnLst/>
            <a:rect l="l" t="t" r="r" b="b"/>
            <a:pathLst>
              <a:path w="483234" h="29209">
                <a:moveTo>
                  <a:pt x="481825" y="0"/>
                </a:moveTo>
                <a:lnTo>
                  <a:pt x="0" y="0"/>
                </a:lnTo>
                <a:lnTo>
                  <a:pt x="0" y="28955"/>
                </a:lnTo>
                <a:lnTo>
                  <a:pt x="483107" y="28955"/>
                </a:lnTo>
                <a:lnTo>
                  <a:pt x="481825" y="0"/>
                </a:lnTo>
                <a:close/>
              </a:path>
            </a:pathLst>
          </a:custGeom>
          <a:solidFill>
            <a:srgbClr val="2C2B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120139" y="466344"/>
            <a:ext cx="483235" cy="29209"/>
          </a:xfrm>
          <a:custGeom>
            <a:avLst/>
            <a:gdLst/>
            <a:ahLst/>
            <a:cxnLst/>
            <a:rect l="l" t="t" r="r" b="b"/>
            <a:pathLst>
              <a:path w="483234" h="29209">
                <a:moveTo>
                  <a:pt x="483107" y="0"/>
                </a:moveTo>
                <a:lnTo>
                  <a:pt x="2882" y="0"/>
                </a:lnTo>
                <a:lnTo>
                  <a:pt x="0" y="28955"/>
                </a:lnTo>
                <a:lnTo>
                  <a:pt x="483107" y="28955"/>
                </a:lnTo>
                <a:lnTo>
                  <a:pt x="483107" y="0"/>
                </a:lnTo>
                <a:close/>
              </a:path>
            </a:pathLst>
          </a:custGeom>
          <a:solidFill>
            <a:srgbClr val="2C2B8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9854" y="566928"/>
            <a:ext cx="109727" cy="103632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9393" y="566928"/>
            <a:ext cx="74676" cy="103632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65405" y="565404"/>
            <a:ext cx="102107" cy="106680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90373" y="565404"/>
            <a:ext cx="92964" cy="106680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09829" y="566927"/>
            <a:ext cx="74675" cy="103632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04673" y="566927"/>
            <a:ext cx="80772" cy="103632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05842" y="566929"/>
            <a:ext cx="249935" cy="132587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277113" y="566927"/>
            <a:ext cx="330707" cy="103632"/>
          </a:xfrm>
          <a:prstGeom prst="rect">
            <a:avLst/>
          </a:prstGeom>
        </p:spPr>
      </p:pic>
      <p:sp>
        <p:nvSpPr>
          <p:cNvPr id="26" name="bg object 26"/>
          <p:cNvSpPr/>
          <p:nvPr/>
        </p:nvSpPr>
        <p:spPr>
          <a:xfrm>
            <a:off x="873254" y="260606"/>
            <a:ext cx="201295" cy="254635"/>
          </a:xfrm>
          <a:custGeom>
            <a:avLst/>
            <a:gdLst/>
            <a:ahLst/>
            <a:cxnLst/>
            <a:rect l="l" t="t" r="r" b="b"/>
            <a:pathLst>
              <a:path w="201294" h="254634">
                <a:moveTo>
                  <a:pt x="101218" y="0"/>
                </a:moveTo>
                <a:lnTo>
                  <a:pt x="0" y="27940"/>
                </a:lnTo>
                <a:lnTo>
                  <a:pt x="13411" y="219710"/>
                </a:lnTo>
                <a:lnTo>
                  <a:pt x="51092" y="235076"/>
                </a:lnTo>
                <a:lnTo>
                  <a:pt x="101218" y="254508"/>
                </a:lnTo>
                <a:lnTo>
                  <a:pt x="132056" y="242062"/>
                </a:lnTo>
                <a:lnTo>
                  <a:pt x="101218" y="242062"/>
                </a:lnTo>
                <a:lnTo>
                  <a:pt x="24269" y="211455"/>
                </a:lnTo>
                <a:lnTo>
                  <a:pt x="17564" y="126619"/>
                </a:lnTo>
                <a:lnTo>
                  <a:pt x="37144" y="126619"/>
                </a:lnTo>
                <a:lnTo>
                  <a:pt x="51092" y="102870"/>
                </a:lnTo>
                <a:lnTo>
                  <a:pt x="61950" y="84836"/>
                </a:lnTo>
                <a:lnTo>
                  <a:pt x="33528" y="84836"/>
                </a:lnTo>
                <a:lnTo>
                  <a:pt x="33528" y="61214"/>
                </a:lnTo>
                <a:lnTo>
                  <a:pt x="32245" y="30606"/>
                </a:lnTo>
                <a:lnTo>
                  <a:pt x="51092" y="25019"/>
                </a:lnTo>
                <a:lnTo>
                  <a:pt x="71526" y="19430"/>
                </a:lnTo>
                <a:lnTo>
                  <a:pt x="101218" y="19430"/>
                </a:lnTo>
                <a:lnTo>
                  <a:pt x="101218" y="11175"/>
                </a:lnTo>
                <a:lnTo>
                  <a:pt x="141198" y="11175"/>
                </a:lnTo>
                <a:lnTo>
                  <a:pt x="101218" y="0"/>
                </a:lnTo>
                <a:close/>
              </a:path>
              <a:path w="201294" h="254634">
                <a:moveTo>
                  <a:pt x="130924" y="45974"/>
                </a:moveTo>
                <a:lnTo>
                  <a:pt x="129641" y="130556"/>
                </a:lnTo>
                <a:lnTo>
                  <a:pt x="101218" y="132207"/>
                </a:lnTo>
                <a:lnTo>
                  <a:pt x="101218" y="242062"/>
                </a:lnTo>
                <a:lnTo>
                  <a:pt x="132056" y="242062"/>
                </a:lnTo>
                <a:lnTo>
                  <a:pt x="187439" y="219710"/>
                </a:lnTo>
                <a:lnTo>
                  <a:pt x="194012" y="127888"/>
                </a:lnTo>
                <a:lnTo>
                  <a:pt x="157746" y="127888"/>
                </a:lnTo>
                <a:lnTo>
                  <a:pt x="161886" y="51307"/>
                </a:lnTo>
                <a:lnTo>
                  <a:pt x="130924" y="45974"/>
                </a:lnTo>
                <a:close/>
              </a:path>
              <a:path w="201294" h="254634">
                <a:moveTo>
                  <a:pt x="101218" y="66801"/>
                </a:moveTo>
                <a:lnTo>
                  <a:pt x="72809" y="66801"/>
                </a:lnTo>
                <a:lnTo>
                  <a:pt x="71526" y="90424"/>
                </a:lnTo>
                <a:lnTo>
                  <a:pt x="72809" y="130556"/>
                </a:lnTo>
                <a:lnTo>
                  <a:pt x="101218" y="132207"/>
                </a:lnTo>
                <a:lnTo>
                  <a:pt x="101218" y="66801"/>
                </a:lnTo>
                <a:close/>
              </a:path>
              <a:path w="201294" h="254634">
                <a:moveTo>
                  <a:pt x="37144" y="126619"/>
                </a:moveTo>
                <a:lnTo>
                  <a:pt x="17564" y="126619"/>
                </a:lnTo>
                <a:lnTo>
                  <a:pt x="36398" y="127888"/>
                </a:lnTo>
                <a:lnTo>
                  <a:pt x="37144" y="126619"/>
                </a:lnTo>
                <a:close/>
              </a:path>
              <a:path w="201294" h="254634">
                <a:moveTo>
                  <a:pt x="141198" y="11175"/>
                </a:moveTo>
                <a:lnTo>
                  <a:pt x="101218" y="11175"/>
                </a:lnTo>
                <a:lnTo>
                  <a:pt x="190309" y="36195"/>
                </a:lnTo>
                <a:lnTo>
                  <a:pt x="183603" y="126619"/>
                </a:lnTo>
                <a:lnTo>
                  <a:pt x="157746" y="127888"/>
                </a:lnTo>
                <a:lnTo>
                  <a:pt x="194012" y="127888"/>
                </a:lnTo>
                <a:lnTo>
                  <a:pt x="201167" y="27940"/>
                </a:lnTo>
                <a:lnTo>
                  <a:pt x="141198" y="11175"/>
                </a:lnTo>
                <a:close/>
              </a:path>
              <a:path w="201294" h="254634">
                <a:moveTo>
                  <a:pt x="101218" y="19430"/>
                </a:moveTo>
                <a:lnTo>
                  <a:pt x="71526" y="19430"/>
                </a:lnTo>
                <a:lnTo>
                  <a:pt x="51092" y="52959"/>
                </a:lnTo>
                <a:lnTo>
                  <a:pt x="33528" y="84836"/>
                </a:lnTo>
                <a:lnTo>
                  <a:pt x="61950" y="84836"/>
                </a:lnTo>
                <a:lnTo>
                  <a:pt x="72809" y="66801"/>
                </a:lnTo>
                <a:lnTo>
                  <a:pt x="101218" y="66801"/>
                </a:lnTo>
                <a:lnTo>
                  <a:pt x="101218" y="19430"/>
                </a:lnTo>
                <a:close/>
              </a:path>
            </a:pathLst>
          </a:custGeom>
          <a:solidFill>
            <a:srgbClr val="2C2B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1967483" y="0"/>
            <a:ext cx="0" cy="670560"/>
          </a:xfrm>
          <a:custGeom>
            <a:avLst/>
            <a:gdLst/>
            <a:ahLst/>
            <a:cxnLst/>
            <a:rect l="l" t="t" r="r" b="b"/>
            <a:pathLst>
              <a:path h="670560">
                <a:moveTo>
                  <a:pt x="0" y="0"/>
                </a:moveTo>
                <a:lnTo>
                  <a:pt x="0" y="670178"/>
                </a:lnTo>
              </a:path>
            </a:pathLst>
          </a:custGeom>
          <a:ln w="6096">
            <a:solidFill>
              <a:srgbClr val="2C2B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238502" y="92203"/>
            <a:ext cx="771499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1"/>
            <a:ext cx="853440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A6A6A6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dirty="0"/>
              <a:t>©</a:t>
            </a:r>
            <a:r>
              <a:rPr spc="-10" dirty="0"/>
              <a:t> </a:t>
            </a:r>
            <a:r>
              <a:rPr spc="-15" dirty="0"/>
              <a:t>АО</a:t>
            </a:r>
            <a:r>
              <a:rPr spc="5" dirty="0"/>
              <a:t> </a:t>
            </a:r>
            <a:r>
              <a:rPr spc="-10" dirty="0"/>
              <a:t>«Издательство</a:t>
            </a:r>
            <a:r>
              <a:rPr spc="15" dirty="0"/>
              <a:t> </a:t>
            </a:r>
            <a:r>
              <a:rPr spc="-5" dirty="0"/>
              <a:t>«Просвещение»,</a:t>
            </a:r>
            <a:r>
              <a:rPr spc="10" dirty="0"/>
              <a:t> </a:t>
            </a:r>
            <a:r>
              <a:rPr dirty="0"/>
              <a:t>2022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067168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2C2B8D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2C2B8D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A6A6A6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dirty="0"/>
              <a:t>©</a:t>
            </a:r>
            <a:r>
              <a:rPr spc="-10" dirty="0"/>
              <a:t> </a:t>
            </a:r>
            <a:r>
              <a:rPr spc="-15" dirty="0"/>
              <a:t>АО</a:t>
            </a:r>
            <a:r>
              <a:rPr spc="5" dirty="0"/>
              <a:t> </a:t>
            </a:r>
            <a:r>
              <a:rPr spc="-10" dirty="0"/>
              <a:t>«Издательство</a:t>
            </a:r>
            <a:r>
              <a:rPr spc="15" dirty="0"/>
              <a:t> </a:t>
            </a:r>
            <a:r>
              <a:rPr spc="-5" dirty="0"/>
              <a:t>«Просвещение»,</a:t>
            </a:r>
            <a:r>
              <a:rPr spc="10" dirty="0"/>
              <a:t> </a:t>
            </a:r>
            <a:r>
              <a:rPr dirty="0"/>
              <a:t>2022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0686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1EDC7A-E491-4082-B826-A37B34923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7E829C0-80B2-4745-9BCF-A03BE88B61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AB93B7-A6E8-44C0-87E4-2A8A4D012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1430-6BF9-45BB-8CB0-134E077D2F71}" type="datetimeFigureOut">
              <a:rPr lang="ru-RU" smtClean="0"/>
              <a:pPr/>
              <a:t>23.08.2022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7C1C0CE-9C3E-44EB-9D6B-7E0F2FABF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52AA0C-E33E-43A5-B21D-5596369DF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C0D39-4F30-44F4-B175-8539BF1066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08489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2C2B8D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1"/>
            <a:ext cx="530352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688963" y="3314827"/>
            <a:ext cx="5266691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Microsoft JhengHei UI Light"/>
                <a:cs typeface="Microsoft JhengHei UI Light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A6A6A6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dirty="0"/>
              <a:t>©</a:t>
            </a:r>
            <a:r>
              <a:rPr spc="-10" dirty="0"/>
              <a:t> </a:t>
            </a:r>
            <a:r>
              <a:rPr spc="-15" dirty="0"/>
              <a:t>АО</a:t>
            </a:r>
            <a:r>
              <a:rPr spc="5" dirty="0"/>
              <a:t> </a:t>
            </a:r>
            <a:r>
              <a:rPr spc="-10" dirty="0"/>
              <a:t>«Издательство</a:t>
            </a:r>
            <a:r>
              <a:rPr spc="15" dirty="0"/>
              <a:t> </a:t>
            </a:r>
            <a:r>
              <a:rPr spc="-5" dirty="0"/>
              <a:t>«Просвещение»,</a:t>
            </a:r>
            <a:r>
              <a:rPr spc="10" dirty="0"/>
              <a:t> </a:t>
            </a:r>
            <a:r>
              <a:rPr dirty="0"/>
              <a:t>2022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8/23/2022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257892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2C2B8D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A6A6A6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dirty="0"/>
              <a:t>©</a:t>
            </a:r>
            <a:r>
              <a:rPr spc="-10" dirty="0"/>
              <a:t> </a:t>
            </a:r>
            <a:r>
              <a:rPr spc="-15" dirty="0"/>
              <a:t>АО</a:t>
            </a:r>
            <a:r>
              <a:rPr spc="5" dirty="0"/>
              <a:t> </a:t>
            </a:r>
            <a:r>
              <a:rPr spc="-10" dirty="0"/>
              <a:t>«Издательство</a:t>
            </a:r>
            <a:r>
              <a:rPr spc="15" dirty="0"/>
              <a:t> </a:t>
            </a:r>
            <a:r>
              <a:rPr spc="-5" dirty="0"/>
              <a:t>«Просвещение»,</a:t>
            </a:r>
            <a:r>
              <a:rPr spc="10" dirty="0"/>
              <a:t> </a:t>
            </a:r>
            <a:r>
              <a:rPr dirty="0"/>
              <a:t>2022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8/23/2022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334978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A6A6A6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dirty="0"/>
              <a:t>©</a:t>
            </a:r>
            <a:r>
              <a:rPr spc="-10" dirty="0"/>
              <a:t> </a:t>
            </a:r>
            <a:r>
              <a:rPr spc="-15" dirty="0"/>
              <a:t>АО</a:t>
            </a:r>
            <a:r>
              <a:rPr spc="5" dirty="0"/>
              <a:t> </a:t>
            </a:r>
            <a:r>
              <a:rPr spc="-10" dirty="0"/>
              <a:t>«Издательство</a:t>
            </a:r>
            <a:r>
              <a:rPr spc="15" dirty="0"/>
              <a:t> </a:t>
            </a:r>
            <a:r>
              <a:rPr spc="-5" dirty="0"/>
              <a:t>«Просвещение»,</a:t>
            </a:r>
            <a:r>
              <a:rPr spc="10" dirty="0"/>
              <a:t> </a:t>
            </a:r>
            <a:r>
              <a:rPr dirty="0"/>
              <a:t>2022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8/23/2022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419290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58129" y="434162"/>
            <a:ext cx="11075745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963168" y="1820206"/>
            <a:ext cx="103632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963168" y="3685032"/>
            <a:ext cx="103632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099">
              <a:lnSpc>
                <a:spcPts val="1864"/>
              </a:lnSpc>
            </a:pPr>
            <a:fld id="{81D60167-4931-47E6-BA6A-407CBD079E47}" type="slidenum">
              <a:rPr lang="ru-RU" spc="-5" smtClean="0"/>
              <a:pPr marL="38099">
                <a:lnSpc>
                  <a:spcPts val="1864"/>
                </a:lnSpc>
              </a:pPr>
              <a:t>‹#›</a:t>
            </a:fld>
            <a:endParaRPr lang="ru-RU" spc="-5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0560" y="530352"/>
            <a:ext cx="10911840" cy="41879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099">
              <a:lnSpc>
                <a:spcPts val="1864"/>
              </a:lnSpc>
            </a:pPr>
            <a:fld id="{81D60167-4931-47E6-BA6A-407CBD079E47}" type="slidenum">
              <a:rPr lang="ru-RU" spc="-5" smtClean="0"/>
              <a:pPr marL="38099">
                <a:lnSpc>
                  <a:spcPts val="1864"/>
                </a:lnSpc>
              </a:pPr>
              <a:t>‹#›</a:t>
            </a:fld>
            <a:endParaRPr lang="ru-RU" spc="-5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58129" y="434163"/>
            <a:ext cx="11075745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4459" y="4928616"/>
            <a:ext cx="1091184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4459" y="5624484"/>
            <a:ext cx="1091184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099">
              <a:lnSpc>
                <a:spcPts val="1864"/>
              </a:lnSpc>
            </a:pPr>
            <a:fld id="{81D60167-4931-47E6-BA6A-407CBD079E47}" type="slidenum">
              <a:rPr lang="ru-RU" spc="-5" smtClean="0"/>
              <a:pPr marL="38099">
                <a:lnSpc>
                  <a:spcPts val="1864"/>
                </a:lnSpc>
              </a:pPr>
              <a:t>‹#›</a:t>
            </a:fld>
            <a:endParaRPr lang="ru-RU" spc="-5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3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340480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099">
              <a:lnSpc>
                <a:spcPts val="1864"/>
              </a:lnSpc>
            </a:pPr>
            <a:fld id="{81D60167-4931-47E6-BA6A-407CBD079E47}" type="slidenum">
              <a:rPr lang="ru-RU" spc="-5" smtClean="0"/>
              <a:pPr marL="38099">
                <a:lnSpc>
                  <a:spcPts val="1864"/>
                </a:lnSpc>
              </a:pPr>
              <a:t>‹#›</a:t>
            </a:fld>
            <a:endParaRPr lang="ru-RU" spc="-5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9632" y="579438"/>
            <a:ext cx="524256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202892" y="579438"/>
            <a:ext cx="524256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80963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20289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099">
              <a:lnSpc>
                <a:spcPts val="1864"/>
              </a:lnSpc>
            </a:pPr>
            <a:fld id="{81D60167-4931-47E6-BA6A-407CBD079E47}" type="slidenum">
              <a:rPr lang="ru-RU" spc="-5" smtClean="0"/>
              <a:pPr marL="38099">
                <a:lnSpc>
                  <a:spcPts val="1864"/>
                </a:lnSpc>
              </a:pPr>
              <a:t>‹#›</a:t>
            </a:fld>
            <a:endParaRPr lang="ru-RU" spc="-5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099">
              <a:lnSpc>
                <a:spcPts val="1864"/>
              </a:lnSpc>
            </a:pPr>
            <a:fld id="{81D60167-4931-47E6-BA6A-407CBD079E47}" type="slidenum">
              <a:rPr lang="ru-RU" spc="-5" smtClean="0"/>
              <a:pPr marL="38099">
                <a:lnSpc>
                  <a:spcPts val="1864"/>
                </a:lnSpc>
              </a:pPr>
              <a:t>‹#›</a:t>
            </a:fld>
            <a:endParaRPr lang="ru-RU" spc="-5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099">
              <a:lnSpc>
                <a:spcPts val="1864"/>
              </a:lnSpc>
            </a:pPr>
            <a:fld id="{81D60167-4931-47E6-BA6A-407CBD079E47}" type="slidenum">
              <a:rPr lang="ru-RU" spc="-5" smtClean="0"/>
              <a:pPr marL="38099">
                <a:lnSpc>
                  <a:spcPts val="1864"/>
                </a:lnSpc>
              </a:pPr>
              <a:t>‹#›</a:t>
            </a:fld>
            <a:endParaRPr lang="ru-RU" spc="-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73E183-2C2A-4B81-BA0F-F0DFCABB6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B31B6A4-FD09-449A-8255-73B0EFCB69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82FC627-FB25-4293-9A4E-E1470C803C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FBDF351-514C-489A-BD92-A32C46342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1430-6BF9-45BB-8CB0-134E077D2F71}" type="datetimeFigureOut">
              <a:rPr lang="ru-RU" smtClean="0"/>
              <a:pPr/>
              <a:t>23.08.2022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93AB7FC-A92A-4B05-8B92-556AF8009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0BAB23D-1898-4D9E-A0C6-EBE0A765A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C0D39-4F30-44F4-B175-8539BF1066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617598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85045" y="533400"/>
            <a:ext cx="39624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385129" y="1447802"/>
            <a:ext cx="39624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015163" y="930144"/>
            <a:ext cx="6168212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099">
              <a:lnSpc>
                <a:spcPts val="1864"/>
              </a:lnSpc>
            </a:pPr>
            <a:fld id="{81D60167-4931-47E6-BA6A-407CBD079E47}" type="slidenum">
              <a:rPr lang="ru-RU" spc="-5" smtClean="0"/>
              <a:pPr marL="38099">
                <a:lnSpc>
                  <a:spcPts val="1864"/>
                </a:lnSpc>
              </a:pPr>
              <a:t>‹#›</a:t>
            </a:fld>
            <a:endParaRPr lang="ru-RU" spc="-5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8534401" y="434162"/>
            <a:ext cx="3099473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012056"/>
            <a:ext cx="109728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8616949" y="533400"/>
            <a:ext cx="298704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099">
              <a:lnSpc>
                <a:spcPts val="1864"/>
              </a:lnSpc>
            </a:pPr>
            <a:fld id="{81D60167-4931-47E6-BA6A-407CBD079E47}" type="slidenum">
              <a:rPr lang="ru-RU" spc="-5" smtClean="0"/>
              <a:pPr marL="38099">
                <a:lnSpc>
                  <a:spcPts val="1864"/>
                </a:lnSpc>
              </a:pPr>
              <a:t>‹#›</a:t>
            </a:fld>
            <a:endParaRPr lang="ru-RU" spc="-5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61973" y="435768"/>
            <a:ext cx="7900416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70560" y="530352"/>
            <a:ext cx="10911840" cy="4187952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099">
              <a:lnSpc>
                <a:spcPts val="1864"/>
              </a:lnSpc>
            </a:pPr>
            <a:fld id="{81D60167-4931-47E6-BA6A-407CBD079E47}" type="slidenum">
              <a:rPr lang="ru-RU" spc="-5" smtClean="0"/>
              <a:pPr marL="38099">
                <a:lnSpc>
                  <a:spcPts val="1864"/>
                </a:lnSpc>
              </a:pPr>
              <a:t>‹#›</a:t>
            </a:fld>
            <a:endParaRPr lang="ru-RU" spc="-5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533405"/>
            <a:ext cx="2641600" cy="5257799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11200" y="533403"/>
            <a:ext cx="7924800" cy="525780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099">
              <a:lnSpc>
                <a:spcPts val="1864"/>
              </a:lnSpc>
            </a:pPr>
            <a:fld id="{81D60167-4931-47E6-BA6A-407CBD079E47}" type="slidenum">
              <a:rPr lang="ru-RU" spc="-5" smtClean="0"/>
              <a:pPr marL="38099">
                <a:lnSpc>
                  <a:spcPts val="1864"/>
                </a:lnSpc>
              </a:pPr>
              <a:t>‹#›</a:t>
            </a:fld>
            <a:endParaRPr lang="ru-RU" spc="-5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4471C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84685" y="2436116"/>
            <a:ext cx="4585335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rgbClr val="2E5496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2"/>
            <a:ext cx="530352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8/23/2022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0071BB"/>
                </a:solidFill>
                <a:latin typeface="Microsoft Sans Serif"/>
                <a:cs typeface="Microsoft Sans Serif"/>
              </a:defRPr>
            </a:lvl1pPr>
          </a:lstStyle>
          <a:p>
            <a:pPr marL="38099">
              <a:lnSpc>
                <a:spcPts val="1864"/>
              </a:lnSpc>
            </a:pPr>
            <a:fld id="{81D60167-4931-47E6-BA6A-407CBD079E47}" type="slidenum">
              <a:rPr lang="ru-RU" spc="-5" smtClean="0"/>
              <a:pPr marL="38099">
                <a:lnSpc>
                  <a:spcPts val="1864"/>
                </a:lnSpc>
              </a:pPr>
              <a:t>‹#›</a:t>
            </a:fld>
            <a:endParaRPr lang="ru-RU" spc="-5" dirty="0"/>
          </a:p>
        </p:txBody>
      </p:sp>
    </p:spTree>
    <p:extLst>
      <p:ext uri="{BB962C8B-B14F-4D97-AF65-F5344CB8AC3E}">
        <p14:creationId xmlns:p14="http://schemas.microsoft.com/office/powerpoint/2010/main" val="3982000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FA75AD-79B0-4B4C-8A03-1C9A49043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DC86A5C-D445-45DC-A628-6201094760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8879302-673A-4AFB-AF54-702C07E09F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54613D8-850A-401B-B51D-A296113E28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65C864B-EB85-433E-A51C-E1A1AC06E6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D5CAA34-1255-440C-BF70-8F29EEEB2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1430-6BF9-45BB-8CB0-134E077D2F71}" type="datetimeFigureOut">
              <a:rPr lang="ru-RU" smtClean="0"/>
              <a:pPr/>
              <a:t>23.08.2022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0AA50C2-0212-4B42-8ADB-CDD2D0910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1A1ADDC-190A-4B7A-9F01-54D0DD828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C0D39-4F30-44F4-B175-8539BF1066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5343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D89B9E-21F2-4713-9197-989D3487E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4974B1D-4A73-4B8B-B9DC-1B365E0FA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1430-6BF9-45BB-8CB0-134E077D2F71}" type="datetimeFigureOut">
              <a:rPr lang="ru-RU" smtClean="0"/>
              <a:pPr/>
              <a:t>23.08.2022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2037898-4276-46A2-BAE8-02884F037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7DFA381-500E-4F38-B207-1476E4D91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C0D39-4F30-44F4-B175-8539BF1066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6620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4C022CA-BB38-4627-9586-6462893B9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1430-6BF9-45BB-8CB0-134E077D2F71}" type="datetimeFigureOut">
              <a:rPr lang="ru-RU" smtClean="0"/>
              <a:pPr/>
              <a:t>23.08.2022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93B7C3E-4371-407D-9896-4734867B6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4367F9D-AF4A-4A89-AE27-B5C944A22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C0D39-4F30-44F4-B175-8539BF1066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5296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AA86EB-D8C8-40BF-863E-ACB8BF613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7A2C19F-6B51-4274-9F9E-547D68803F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5CECB8E-25DC-48AF-9A8C-F5CD5A1A3F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74C968-2C4A-4F46-B998-D33621B38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1430-6BF9-45BB-8CB0-134E077D2F71}" type="datetimeFigureOut">
              <a:rPr lang="ru-RU" smtClean="0"/>
              <a:pPr/>
              <a:t>23.08.2022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1E94527-196C-473D-9995-B4BFED0DB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79E6D7F-A896-4558-8E4E-1CE4867A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C0D39-4F30-44F4-B175-8539BF1066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2720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EF2C64-00B1-4E78-8605-6CFB9F05C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B2F2314-316D-4625-96CC-45603983BC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7E0957B-7B0C-4B15-B2D4-09DD7CEE20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CA7C4F7-B157-44D1-8A0C-F596CD8B0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1430-6BF9-45BB-8CB0-134E077D2F71}" type="datetimeFigureOut">
              <a:rPr lang="ru-RU" smtClean="0"/>
              <a:pPr/>
              <a:t>23.08.2022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B907492-6932-4E88-AEFC-9FAE81C89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4E7C339-9526-41BE-B095-C80999801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C0D39-4F30-44F4-B175-8539BF1066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9351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02580D-DBD2-4910-A150-243ACCF02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DF367C2-20CE-41A3-AC95-62532347A9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6CAA14-BFC0-4895-AFFA-BC1FCEAD8D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671430-6BF9-45BB-8CB0-134E077D2F71}" type="datetimeFigureOut">
              <a:rPr lang="ru-RU" smtClean="0"/>
              <a:pPr/>
              <a:t>23.08.2022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03E2A8-E271-4160-A4A3-3AFD6703A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A9A057C-9D62-4D2B-BECD-86DB613C51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7C0D39-4F30-44F4-B175-8539BF1066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489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5A86BC-7ADB-4E05-9EA8-0C5504CBE270}" type="datetimeFigureOut">
              <a:rPr lang="ru-RU" smtClean="0"/>
              <a:pPr/>
              <a:t>23.08.2022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F456E6-40D4-4F8B-A585-4E4834D972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4391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14499" y="190881"/>
            <a:ext cx="5763005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001F5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36576" y="1048261"/>
            <a:ext cx="722820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3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3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3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33703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189">
        <a:defRPr>
          <a:latin typeface="+mn-lt"/>
          <a:ea typeface="+mn-ea"/>
          <a:cs typeface="+mn-cs"/>
        </a:defRPr>
      </a:lvl2pPr>
      <a:lvl3pPr marL="914377">
        <a:defRPr>
          <a:latin typeface="+mn-lt"/>
          <a:ea typeface="+mn-ea"/>
          <a:cs typeface="+mn-cs"/>
        </a:defRPr>
      </a:lvl3pPr>
      <a:lvl4pPr marL="1371566">
        <a:defRPr>
          <a:latin typeface="+mn-lt"/>
          <a:ea typeface="+mn-ea"/>
          <a:cs typeface="+mn-cs"/>
        </a:defRPr>
      </a:lvl4pPr>
      <a:lvl5pPr marL="1828754">
        <a:defRPr>
          <a:latin typeface="+mn-lt"/>
          <a:ea typeface="+mn-ea"/>
          <a:cs typeface="+mn-cs"/>
        </a:defRPr>
      </a:lvl5pPr>
      <a:lvl6pPr marL="2285943">
        <a:defRPr>
          <a:latin typeface="+mn-lt"/>
          <a:ea typeface="+mn-ea"/>
          <a:cs typeface="+mn-cs"/>
        </a:defRPr>
      </a:lvl6pPr>
      <a:lvl7pPr marL="2743131">
        <a:defRPr>
          <a:latin typeface="+mn-lt"/>
          <a:ea typeface="+mn-ea"/>
          <a:cs typeface="+mn-cs"/>
        </a:defRPr>
      </a:lvl7pPr>
      <a:lvl8pPr marL="3200320">
        <a:defRPr>
          <a:latin typeface="+mn-lt"/>
          <a:ea typeface="+mn-ea"/>
          <a:cs typeface="+mn-cs"/>
        </a:defRPr>
      </a:lvl8pPr>
      <a:lvl9pPr marL="3657509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189">
        <a:defRPr>
          <a:latin typeface="+mn-lt"/>
          <a:ea typeface="+mn-ea"/>
          <a:cs typeface="+mn-cs"/>
        </a:defRPr>
      </a:lvl2pPr>
      <a:lvl3pPr marL="914377">
        <a:defRPr>
          <a:latin typeface="+mn-lt"/>
          <a:ea typeface="+mn-ea"/>
          <a:cs typeface="+mn-cs"/>
        </a:defRPr>
      </a:lvl3pPr>
      <a:lvl4pPr marL="1371566">
        <a:defRPr>
          <a:latin typeface="+mn-lt"/>
          <a:ea typeface="+mn-ea"/>
          <a:cs typeface="+mn-cs"/>
        </a:defRPr>
      </a:lvl4pPr>
      <a:lvl5pPr marL="1828754">
        <a:defRPr>
          <a:latin typeface="+mn-lt"/>
          <a:ea typeface="+mn-ea"/>
          <a:cs typeface="+mn-cs"/>
        </a:defRPr>
      </a:lvl5pPr>
      <a:lvl6pPr marL="2285943">
        <a:defRPr>
          <a:latin typeface="+mn-lt"/>
          <a:ea typeface="+mn-ea"/>
          <a:cs typeface="+mn-cs"/>
        </a:defRPr>
      </a:lvl6pPr>
      <a:lvl7pPr marL="2743131">
        <a:defRPr>
          <a:latin typeface="+mn-lt"/>
          <a:ea typeface="+mn-ea"/>
          <a:cs typeface="+mn-cs"/>
        </a:defRPr>
      </a:lvl7pPr>
      <a:lvl8pPr marL="3200320">
        <a:defRPr>
          <a:latin typeface="+mn-lt"/>
          <a:ea typeface="+mn-ea"/>
          <a:cs typeface="+mn-cs"/>
        </a:defRPr>
      </a:lvl8pPr>
      <a:lvl9pPr marL="3657509">
        <a:defRPr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145540" y="101346"/>
            <a:ext cx="937450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2C2B8D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029713" y="1054356"/>
            <a:ext cx="8782051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rgbClr val="2C2B8D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26848" y="6534405"/>
            <a:ext cx="2839085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A6A6A6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dirty="0"/>
              <a:t>©</a:t>
            </a:r>
            <a:r>
              <a:rPr spc="-10" dirty="0"/>
              <a:t> </a:t>
            </a:r>
            <a:r>
              <a:rPr spc="-15" dirty="0"/>
              <a:t>АО</a:t>
            </a:r>
            <a:r>
              <a:rPr spc="5" dirty="0"/>
              <a:t> </a:t>
            </a:r>
            <a:r>
              <a:rPr spc="-10" dirty="0"/>
              <a:t>«Издательство</a:t>
            </a:r>
            <a:r>
              <a:rPr spc="15" dirty="0"/>
              <a:t> </a:t>
            </a:r>
            <a:r>
              <a:rPr spc="-5" dirty="0"/>
              <a:t>«Просвещение»,</a:t>
            </a:r>
            <a:r>
              <a:rPr spc="10" dirty="0"/>
              <a:t> </a:t>
            </a:r>
            <a:r>
              <a:rPr dirty="0"/>
              <a:t>2022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1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907013" y="6601232"/>
            <a:ext cx="231775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68150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58129" y="434162"/>
            <a:ext cx="11075745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670560" y="4985590"/>
            <a:ext cx="1091184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670560" y="530352"/>
            <a:ext cx="1091184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5035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C3671430-6BF9-45BB-8CB0-134E077D2F71}" type="datetimeFigureOut">
              <a:rPr lang="ru-RU" smtClean="0"/>
              <a:pPr/>
              <a:t>23.08.2022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8083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11131104" y="6111876"/>
            <a:ext cx="609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F97C0D39-4F30-44F4-B175-8539BF1066F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edsoo.ru/Primernie_rabochie_progra.htm" TargetMode="External"/><Relationship Id="rId7" Type="http://schemas.openxmlformats.org/officeDocument/2006/relationships/hyperlink" Target="https://edsoo.ru/Goryachaya_liniya.htm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4.xml"/><Relationship Id="rId6" Type="http://schemas.openxmlformats.org/officeDocument/2006/relationships/hyperlink" Target="https://edsoo.ru/Metodicheskie_posobiya_i_v.htm" TargetMode="External"/><Relationship Id="rId5" Type="http://schemas.openxmlformats.org/officeDocument/2006/relationships/hyperlink" Target="https://edsoo.ru/Metodicheskie_videouroki.htm" TargetMode="External"/><Relationship Id="rId4" Type="http://schemas.openxmlformats.org/officeDocument/2006/relationships/hyperlink" Target="https://edsoo.ru/constructor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uchitel.club/" TargetMode="External"/><Relationship Id="rId7" Type="http://schemas.openxmlformats.org/officeDocument/2006/relationships/hyperlink" Target="mailto:vopros@prosv.ru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4.xml"/><Relationship Id="rId6" Type="http://schemas.openxmlformats.org/officeDocument/2006/relationships/hyperlink" Target="https://imc72.ru/" TargetMode="External"/><Relationship Id="rId5" Type="http://schemas.openxmlformats.org/officeDocument/2006/relationships/image" Target="../media/image35.png"/><Relationship Id="rId4" Type="http://schemas.openxmlformats.org/officeDocument/2006/relationships/hyperlink" Target="https://disk.yandex.ru/d/GSUUSDtdc-I3OQ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9522" y="571480"/>
            <a:ext cx="11430080" cy="1500198"/>
          </a:xfrm>
        </p:spPr>
        <p:txBody>
          <a:bodyPr anchor="ctr">
            <a:noAutofit/>
          </a:bodyPr>
          <a:lstStyle/>
          <a:p>
            <a:pPr algn="ctr"/>
            <a:r>
              <a:rPr lang="ru-RU" sz="2800" b="1" dirty="0" smtClean="0">
                <a:latin typeface="Bookman Old Style" panose="02050604050505020204" pitchFamily="18" charset="0"/>
              </a:rPr>
              <a:t>Августовский профессионально-общественный форум </a:t>
            </a:r>
            <a:br>
              <a:rPr lang="ru-RU" sz="2800" b="1" dirty="0" smtClean="0">
                <a:latin typeface="Bookman Old Style" panose="02050604050505020204" pitchFamily="18" charset="0"/>
              </a:rPr>
            </a:br>
            <a:r>
              <a:rPr lang="ru-RU" sz="2800" b="1" dirty="0" smtClean="0">
                <a:latin typeface="Bookman Old Style" panose="02050604050505020204" pitchFamily="18" charset="0"/>
              </a:rPr>
              <a:t>«Призвание – 2022»</a:t>
            </a:r>
            <a:endParaRPr lang="ru-RU" sz="2800" b="1" dirty="0">
              <a:latin typeface="Bookman Old Style" panose="0205060405050502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743200"/>
            <a:ext cx="12192000" cy="13716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4000" dirty="0" smtClean="0">
                <a:latin typeface="Bookman Old Style" panose="02050604050505020204" pitchFamily="18" charset="0"/>
              </a:rPr>
              <a:t>Трек «Обновленный ФГОС: ресурсы</a:t>
            </a:r>
          </a:p>
          <a:p>
            <a:pPr marL="0" indent="0" algn="ctr">
              <a:buNone/>
            </a:pPr>
            <a:r>
              <a:rPr lang="ru-RU" sz="4000" dirty="0" smtClean="0">
                <a:latin typeface="Bookman Old Style" panose="02050604050505020204" pitchFamily="18" charset="0"/>
              </a:rPr>
              <a:t> повышения качества образования»</a:t>
            </a:r>
            <a:endParaRPr lang="ru-RU" sz="4000" dirty="0">
              <a:latin typeface="Bookman Old Style" panose="020506040505050202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5572140"/>
            <a:ext cx="12192000" cy="7143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/>
              <a:t>22.08.2022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03975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pattFill prst="pct2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Прямоугольник 1"/>
          <p:cNvSpPr/>
          <p:nvPr/>
        </p:nvSpPr>
        <p:spPr bwMode="auto">
          <a:xfrm>
            <a:off x="446313" y="269545"/>
            <a:ext cx="11141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891" algn="just" defTabSz="914377">
              <a:lnSpc>
                <a:spcPct val="150000"/>
              </a:lnSpc>
              <a:defRPr/>
            </a:pPr>
            <a:r>
              <a:rPr lang="ru-RU" sz="2400" b="1" dirty="0">
                <a:solidFill>
                  <a:prstClr val="black"/>
                </a:solidFill>
                <a:latin typeface="Bookman Old Style" panose="02050604050505020204" pitchFamily="18" charset="0"/>
                <a:ea typeface="Times New Roman"/>
              </a:rPr>
              <a:t>ОСНОВНЫЕ ИЗМЕНЕНИЯ В ОБНОВЛЕННЫХ ФГОС НОО и ООО</a:t>
            </a:r>
            <a:endParaRPr lang="ru-RU" sz="2000" b="1" dirty="0">
              <a:solidFill>
                <a:prstClr val="black"/>
              </a:solidFill>
              <a:latin typeface="Bookman Old Style" panose="02050604050505020204" pitchFamily="18" charset="0"/>
              <a:ea typeface="Times New Roman"/>
            </a:endParaRPr>
          </a:p>
        </p:txBody>
      </p:sp>
      <p:sp>
        <p:nvSpPr>
          <p:cNvPr id="7" name="Скругленный прямоугольник 3"/>
          <p:cNvSpPr/>
          <p:nvPr/>
        </p:nvSpPr>
        <p:spPr bwMode="auto">
          <a:xfrm>
            <a:off x="381000" y="971055"/>
            <a:ext cx="5257800" cy="11707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rgbClr val="660033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914377">
              <a:defRPr/>
            </a:pPr>
            <a:r>
              <a:rPr lang="ru-RU" sz="2000" b="1" dirty="0">
                <a:solidFill>
                  <a:prstClr val="black"/>
                </a:solidFill>
                <a:cs typeface="Times New Roman"/>
              </a:rPr>
              <a:t>Детализированы требования к результатам и условиям реализации основных образовательных программ </a:t>
            </a:r>
            <a:endParaRPr sz="2800" b="1" dirty="0">
              <a:solidFill>
                <a:prstClr val="black"/>
              </a:solidFill>
            </a:endParaRPr>
          </a:p>
        </p:txBody>
      </p:sp>
      <p:sp>
        <p:nvSpPr>
          <p:cNvPr id="12" name="Скругленный прямоугольник 32"/>
          <p:cNvSpPr/>
          <p:nvPr/>
        </p:nvSpPr>
        <p:spPr bwMode="auto">
          <a:xfrm>
            <a:off x="419100" y="3934124"/>
            <a:ext cx="5257801" cy="93635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rgbClr val="660033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914377">
              <a:defRPr/>
            </a:pPr>
            <a:r>
              <a:rPr lang="ru-RU" sz="2000" b="1" dirty="0">
                <a:solidFill>
                  <a:prstClr val="black"/>
                </a:solidFill>
                <a:latin typeface="Times New Roman"/>
                <a:cs typeface="Times New Roman"/>
              </a:rPr>
              <a:t>Разъяснено понятие «современная информационно-образовательная среда»</a:t>
            </a:r>
            <a:endParaRPr sz="2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Скругленный прямоугольник 38"/>
          <p:cNvSpPr/>
          <p:nvPr/>
        </p:nvSpPr>
        <p:spPr bwMode="auto">
          <a:xfrm>
            <a:off x="6520550" y="3771485"/>
            <a:ext cx="5257799" cy="109898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rgbClr val="660033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914377">
              <a:defRPr/>
            </a:pPr>
            <a:r>
              <a:rPr lang="ru-RU" sz="2000" b="1" dirty="0">
                <a:solidFill>
                  <a:prstClr val="black"/>
                </a:solidFill>
                <a:latin typeface="Times New Roman"/>
                <a:cs typeface="Times New Roman"/>
              </a:rPr>
              <a:t>Детализирован воспитательный компонент в деятельности учителя и школы</a:t>
            </a:r>
            <a:endParaRPr sz="2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Скругленный прямоугольник 11">
            <a:extLst>
              <a:ext uri="{FF2B5EF4-FFF2-40B4-BE49-F238E27FC236}">
                <a16:creationId xmlns:a16="http://schemas.microsoft.com/office/drawing/2014/main" id="{1146D194-3D69-82B4-F39C-EE1E1DDE1D37}"/>
              </a:ext>
            </a:extLst>
          </p:cNvPr>
          <p:cNvSpPr/>
          <p:nvPr/>
        </p:nvSpPr>
        <p:spPr bwMode="auto">
          <a:xfrm>
            <a:off x="6525988" y="971053"/>
            <a:ext cx="5257800" cy="109898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rgbClr val="660033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914377">
              <a:defRPr/>
            </a:pPr>
            <a:r>
              <a:rPr lang="ru-RU" sz="2000" b="1" dirty="0">
                <a:solidFill>
                  <a:prstClr val="black"/>
                </a:solidFill>
                <a:latin typeface="Times New Roman"/>
                <a:cs typeface="Times New Roman"/>
              </a:rPr>
              <a:t>Изменился общий объем аудиторной нагрузки обучающихся</a:t>
            </a:r>
          </a:p>
        </p:txBody>
      </p:sp>
      <p:sp>
        <p:nvSpPr>
          <p:cNvPr id="6" name="Скругленный прямоугольник 3">
            <a:extLst>
              <a:ext uri="{FF2B5EF4-FFF2-40B4-BE49-F238E27FC236}">
                <a16:creationId xmlns:a16="http://schemas.microsoft.com/office/drawing/2014/main" id="{3798FCAA-A3AC-854D-16CA-5629ADD211FE}"/>
              </a:ext>
            </a:extLst>
          </p:cNvPr>
          <p:cNvSpPr/>
          <p:nvPr/>
        </p:nvSpPr>
        <p:spPr bwMode="auto">
          <a:xfrm>
            <a:off x="446312" y="2424067"/>
            <a:ext cx="5257800" cy="11707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rgbClr val="660033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914377">
              <a:defRPr/>
            </a:pPr>
            <a:r>
              <a:rPr lang="ru-RU" sz="2000" b="1" dirty="0">
                <a:solidFill>
                  <a:prstClr val="black"/>
                </a:solidFill>
                <a:latin typeface="Calibri"/>
              </a:rPr>
              <a:t>Изменился перечень предметных областей, учебных предметов, курсов и модулей</a:t>
            </a:r>
            <a:endParaRPr sz="20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Скругленный прямоугольник 11">
            <a:extLst>
              <a:ext uri="{FF2B5EF4-FFF2-40B4-BE49-F238E27FC236}">
                <a16:creationId xmlns:a16="http://schemas.microsoft.com/office/drawing/2014/main" id="{FEFD7CBC-3FB5-4CC7-D2C9-CE7CBC194A34}"/>
              </a:ext>
            </a:extLst>
          </p:cNvPr>
          <p:cNvSpPr/>
          <p:nvPr/>
        </p:nvSpPr>
        <p:spPr bwMode="auto">
          <a:xfrm>
            <a:off x="6566808" y="2424066"/>
            <a:ext cx="5230587" cy="11707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rgbClr val="660033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914377">
              <a:defRPr/>
            </a:pPr>
            <a:r>
              <a:rPr lang="ru-RU" sz="2000" b="1" dirty="0">
                <a:solidFill>
                  <a:prstClr val="black"/>
                </a:solidFill>
                <a:latin typeface="Times New Roman"/>
                <a:cs typeface="Times New Roman"/>
              </a:rPr>
              <a:t>Изменился объем урочной и внеурочной деятельности</a:t>
            </a:r>
          </a:p>
        </p:txBody>
      </p:sp>
      <p:sp>
        <p:nvSpPr>
          <p:cNvPr id="31" name="Скругленный прямоугольник 32">
            <a:extLst>
              <a:ext uri="{FF2B5EF4-FFF2-40B4-BE49-F238E27FC236}">
                <a16:creationId xmlns:a16="http://schemas.microsoft.com/office/drawing/2014/main" id="{4685BD2F-6C93-49D4-065C-8CE7CA3702F9}"/>
              </a:ext>
            </a:extLst>
          </p:cNvPr>
          <p:cNvSpPr/>
          <p:nvPr/>
        </p:nvSpPr>
        <p:spPr bwMode="auto">
          <a:xfrm>
            <a:off x="380999" y="5209743"/>
            <a:ext cx="5257800" cy="104544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rgbClr val="660033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914377">
              <a:defRPr/>
            </a:pPr>
            <a:r>
              <a:rPr lang="ru-RU" sz="2000" b="1" dirty="0">
                <a:solidFill>
                  <a:prstClr val="black"/>
                </a:solidFill>
                <a:latin typeface="Calibri"/>
              </a:rPr>
              <a:t>Детализированы условия использования электронных средств обучения, дистанционных технологий  </a:t>
            </a:r>
            <a:endParaRPr sz="20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Скругленный прямоугольник 38">
            <a:extLst>
              <a:ext uri="{FF2B5EF4-FFF2-40B4-BE49-F238E27FC236}">
                <a16:creationId xmlns:a16="http://schemas.microsoft.com/office/drawing/2014/main" id="{9D2F277E-2F47-D266-A87B-B0174BF32F3A}"/>
              </a:ext>
            </a:extLst>
          </p:cNvPr>
          <p:cNvSpPr/>
          <p:nvPr/>
        </p:nvSpPr>
        <p:spPr bwMode="auto">
          <a:xfrm>
            <a:off x="6566811" y="5124467"/>
            <a:ext cx="5257799" cy="109898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rgbClr val="660033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914377">
              <a:defRPr/>
            </a:pPr>
            <a:r>
              <a:rPr lang="ru-RU" sz="2000" b="1" dirty="0">
                <a:solidFill>
                  <a:prstClr val="black"/>
                </a:solidFill>
                <a:latin typeface="Calibri"/>
              </a:rPr>
              <a:t>Изменились требования к оснащению кабинетов</a:t>
            </a:r>
          </a:p>
        </p:txBody>
      </p:sp>
    </p:spTree>
    <p:extLst>
      <p:ext uri="{BB962C8B-B14F-4D97-AF65-F5344CB8AC3E}">
        <p14:creationId xmlns:p14="http://schemas.microsoft.com/office/powerpoint/2010/main" val="12038363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3456" y="1164843"/>
            <a:ext cx="323532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b="1" spc="-11" dirty="0">
                <a:latin typeface="Arial"/>
                <a:cs typeface="Arial"/>
              </a:rPr>
              <a:t>Действующий</a:t>
            </a:r>
            <a:r>
              <a:rPr sz="2400" b="1" spc="-25" dirty="0">
                <a:latin typeface="Arial"/>
                <a:cs typeface="Arial"/>
              </a:rPr>
              <a:t> </a:t>
            </a:r>
            <a:r>
              <a:rPr sz="2400" b="1" spc="-11" dirty="0">
                <a:latin typeface="Arial"/>
                <a:cs typeface="Arial"/>
              </a:rPr>
              <a:t>ФГОС: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51385" y="67503"/>
            <a:ext cx="11640616" cy="997709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Детализация</a:t>
            </a:r>
            <a:r>
              <a:rPr sz="3200" spc="-75" dirty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sz="3200" spc="-15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требований</a:t>
            </a:r>
            <a:r>
              <a:rPr lang="ru-RU" sz="3200" spc="-15" dirty="0">
                <a:solidFill>
                  <a:schemeClr val="tx1"/>
                </a:solidFill>
                <a:latin typeface="Bookman Old Style" panose="02050604050505020204" pitchFamily="18" charset="0"/>
              </a:rPr>
              <a:t> к </a:t>
            </a:r>
            <a:r>
              <a:rPr sz="3200" spc="-5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предметным</a:t>
            </a:r>
            <a:r>
              <a:rPr sz="3200" spc="-40" dirty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lang="ru-RU" sz="3200" spc="-40" dirty="0">
                <a:solidFill>
                  <a:schemeClr val="tx1"/>
                </a:solidFill>
                <a:latin typeface="Bookman Old Style" panose="02050604050505020204" pitchFamily="18" charset="0"/>
              </a:rPr>
              <a:t>результатам </a:t>
            </a:r>
            <a:r>
              <a:rPr sz="3200" spc="-5" dirty="0">
                <a:solidFill>
                  <a:schemeClr val="tx1"/>
                </a:solidFill>
                <a:latin typeface="Bookman Old Style" panose="02050604050505020204" pitchFamily="18" charset="0"/>
              </a:rPr>
              <a:t>(пример:</a:t>
            </a:r>
            <a:r>
              <a:rPr sz="3200" spc="-45" dirty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lang="ru-RU" sz="3200" spc="-15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история</a:t>
            </a:r>
            <a:r>
              <a:rPr sz="3200" spc="-15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)</a:t>
            </a:r>
            <a:endParaRPr sz="3200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sz="half" idx="2"/>
          </p:nvPr>
        </p:nvSpPr>
        <p:spPr>
          <a:xfrm>
            <a:off x="199025" y="1567193"/>
            <a:ext cx="5688967" cy="436209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9548" indent="-237485">
              <a:lnSpc>
                <a:spcPct val="100000"/>
              </a:lnSpc>
              <a:spcBef>
                <a:spcPts val="95"/>
              </a:spcBef>
              <a:buNone/>
              <a:tabLst>
                <a:tab pos="250184" algn="l"/>
              </a:tabLst>
            </a:pPr>
            <a:r>
              <a:rPr lang="ru-RU" sz="1200" spc="-2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1) формирование основ гражданской, </a:t>
            </a:r>
            <a:r>
              <a:rPr lang="ru-RU" sz="1200" spc="-2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этнонациональной</a:t>
            </a:r>
            <a:r>
              <a:rPr lang="ru-RU" sz="1200" spc="-2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социальной, культурной</a:t>
            </a:r>
          </a:p>
          <a:p>
            <a:pPr marL="249548" indent="-237485">
              <a:lnSpc>
                <a:spcPct val="100000"/>
              </a:lnSpc>
              <a:spcBef>
                <a:spcPts val="95"/>
              </a:spcBef>
              <a:buNone/>
              <a:tabLst>
                <a:tab pos="250184" algn="l"/>
              </a:tabLst>
            </a:pPr>
            <a:r>
              <a:rPr lang="ru-RU" sz="1200" spc="-2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самоидентификации личности обучающегося, осмысление им опыта российской истории как части мировой истории, усвоение базовых национальных ценностей современного российского общества: гуманистических и демократических ценностей, идей мира и взаимопонимания между народами, людьми разных культур;</a:t>
            </a:r>
          </a:p>
          <a:p>
            <a:pPr marL="249548" indent="-237485">
              <a:lnSpc>
                <a:spcPct val="100000"/>
              </a:lnSpc>
              <a:spcBef>
                <a:spcPts val="95"/>
              </a:spcBef>
              <a:buNone/>
              <a:tabLst>
                <a:tab pos="250184" algn="l"/>
              </a:tabLst>
            </a:pPr>
            <a:r>
              <a:rPr lang="ru-RU" sz="1200" spc="-2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2) овладение базовыми историческими знаниями, а также представлениями о закономерностях развития человеческого общества в социальной, экономической, политической, научной и культурной сферах; приобретение опыта историко-культурного, </a:t>
            </a:r>
            <a:r>
              <a:rPr lang="ru-RU" sz="1200" spc="-2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цивилизационного</a:t>
            </a:r>
            <a:r>
              <a:rPr lang="ru-RU" sz="1200" spc="-2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подхода к оценке социальных явлений, современных глобальных процессов;</a:t>
            </a:r>
          </a:p>
          <a:p>
            <a:pPr marL="249548" indent="-237485">
              <a:lnSpc>
                <a:spcPct val="100000"/>
              </a:lnSpc>
              <a:spcBef>
                <a:spcPts val="95"/>
              </a:spcBef>
              <a:buNone/>
              <a:tabLst>
                <a:tab pos="250184" algn="l"/>
              </a:tabLst>
            </a:pPr>
            <a:r>
              <a:rPr lang="ru-RU" sz="1200" spc="-2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3) формирование умений применения исторических знаний для осмысления сущности современных общественных явлений, жизни в современном поликультурном, </a:t>
            </a:r>
            <a:r>
              <a:rPr lang="ru-RU" sz="1200" spc="-2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полиэтничном</a:t>
            </a:r>
            <a:r>
              <a:rPr lang="ru-RU" sz="1200" spc="-2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200" spc="-2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многоконфессиональном</a:t>
            </a:r>
            <a:r>
              <a:rPr lang="ru-RU" sz="1200" spc="-2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мире;</a:t>
            </a:r>
          </a:p>
          <a:p>
            <a:pPr marL="249548" indent="-237485">
              <a:lnSpc>
                <a:spcPct val="100000"/>
              </a:lnSpc>
              <a:spcBef>
                <a:spcPts val="95"/>
              </a:spcBef>
              <a:buNone/>
              <a:tabLst>
                <a:tab pos="250184" algn="l"/>
              </a:tabLst>
            </a:pPr>
            <a:r>
              <a:rPr lang="ru-RU" sz="1200" spc="-2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4) формирование важнейших культурно-исторических ориентиров для гражданской,</a:t>
            </a:r>
          </a:p>
          <a:p>
            <a:pPr marL="249548" indent="-237485">
              <a:lnSpc>
                <a:spcPct val="100000"/>
              </a:lnSpc>
              <a:spcBef>
                <a:spcPts val="95"/>
              </a:spcBef>
              <a:buNone/>
              <a:tabLst>
                <a:tab pos="250184" algn="l"/>
              </a:tabLst>
            </a:pPr>
            <a:r>
              <a:rPr lang="ru-RU" sz="1200" spc="-2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spc="-2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этнонациональной</a:t>
            </a:r>
            <a:r>
              <a:rPr lang="ru-RU" sz="1200" spc="-2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социальной, культурной самоидентификации личности, миропонимания и познания современного общества на основе изучения исторического опыта России и человечества;</a:t>
            </a:r>
          </a:p>
          <a:p>
            <a:pPr marL="249548" indent="-237485">
              <a:lnSpc>
                <a:spcPct val="100000"/>
              </a:lnSpc>
              <a:spcBef>
                <a:spcPts val="95"/>
              </a:spcBef>
              <a:buNone/>
              <a:tabLst>
                <a:tab pos="250184" algn="l"/>
              </a:tabLst>
            </a:pPr>
            <a:r>
              <a:rPr lang="ru-RU" sz="1200" spc="-2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5) развитие умений искать, анализировать, сопоставлять и оценивать содержащуюся в</a:t>
            </a:r>
          </a:p>
          <a:p>
            <a:pPr marL="249548" indent="-237485">
              <a:lnSpc>
                <a:spcPct val="100000"/>
              </a:lnSpc>
              <a:spcBef>
                <a:spcPts val="95"/>
              </a:spcBef>
              <a:buNone/>
              <a:tabLst>
                <a:tab pos="250184" algn="l"/>
              </a:tabLst>
            </a:pPr>
            <a:r>
              <a:rPr lang="ru-RU" sz="1200" spc="-2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различных источниках информацию о событиях и явлениях прошлого и настоящего, способностей определять и аргументировать свое отношение к ней;</a:t>
            </a:r>
          </a:p>
          <a:p>
            <a:pPr marL="249548" indent="-237485">
              <a:lnSpc>
                <a:spcPct val="100000"/>
              </a:lnSpc>
              <a:spcBef>
                <a:spcPts val="95"/>
              </a:spcBef>
              <a:buNone/>
              <a:tabLst>
                <a:tab pos="250184" algn="l"/>
              </a:tabLst>
            </a:pPr>
            <a:r>
              <a:rPr lang="ru-RU" sz="1200" spc="-2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6) воспитание уважения к историческому наследию народов России; восприятие традиций исторического диалога, сложившихся в поликультурном, </a:t>
            </a:r>
            <a:r>
              <a:rPr lang="ru-RU" sz="1200" spc="-2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полиэтничном</a:t>
            </a:r>
            <a:r>
              <a:rPr lang="ru-RU" sz="1200" spc="-2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200" spc="-2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многоконфессиональном</a:t>
            </a:r>
            <a:r>
              <a:rPr lang="ru-RU" sz="1200" spc="-2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Российском государстве.</a:t>
            </a:r>
            <a:endParaRPr lang="ru-RU" sz="1200" spc="-2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731636" y="1139786"/>
            <a:ext cx="325056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b="1" spc="-11" dirty="0">
                <a:solidFill>
                  <a:srgbClr val="2E5496"/>
                </a:solidFill>
                <a:latin typeface="Arial"/>
                <a:cs typeface="Arial"/>
              </a:rPr>
              <a:t>Обновленный</a:t>
            </a:r>
            <a:r>
              <a:rPr sz="2400" b="1" spc="-71" dirty="0">
                <a:solidFill>
                  <a:srgbClr val="2E5496"/>
                </a:solidFill>
                <a:latin typeface="Arial"/>
                <a:cs typeface="Arial"/>
              </a:rPr>
              <a:t> </a:t>
            </a:r>
            <a:r>
              <a:rPr sz="2400" b="1" spc="-11" dirty="0">
                <a:solidFill>
                  <a:srgbClr val="2E5496"/>
                </a:solidFill>
                <a:latin typeface="Arial"/>
                <a:cs typeface="Arial"/>
              </a:rPr>
              <a:t>ФГОС: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024562" y="1428736"/>
            <a:ext cx="6000792" cy="407483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1) умение определять последовательность событий, явлений, процессов; соотносить события истории разных стран и народов с историческими периодами, событиями региональной и мировой истории, события истории родного края и истории России; определять современников исторических событий, явлений, процессов;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2) умение выявлять особенности развития культуры, быта и нравов народов в различные исторические эпохи;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3) овладение историческими понятиями и их использование для решения учебных и практических задач;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4) умение рассказывать на основе самостоятельно составленного плана об исторических событиях, явлениях, процессах истории родного края, истории России и мировой истории и их участниках, демонстрируя понимание исторических явлений, процессов и знание необходимых фактов, дат, исторических понятий;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5) умение выявлять существенные черты и характерные признаки исторических событий, явлений, процессов;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6) умение устанавливать причинно-следственные, пространственные, временные связи исторических событий, явлений, процессов изучаемого периода, их взаимосвязь (при наличии) с важнейшими событиями XX - начала XXI вв. (Февральская и Октябрьская революции 1917 г., Великая Отечественная война, распад СССР, сложные 1990-е годы, возрождение страны с 2000-х годов, воссоединение Крыма с Россией 2014 года); характеризовать итоги и историческое значение событий;</a:t>
            </a: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299078" marR="15874"/>
            <a:r>
              <a:rPr sz="1200" spc="-5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sz="1200" spc="25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spc="-40" dirty="0">
                <a:latin typeface="Times New Roman" pitchFamily="18" charset="0"/>
                <a:cs typeface="Times New Roman" pitchFamily="18" charset="0"/>
              </a:rPr>
              <a:t>т.д.,</a:t>
            </a:r>
            <a:r>
              <a:rPr sz="1200" spc="5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spc="-20">
                <a:latin typeface="Times New Roman" pitchFamily="18" charset="0"/>
                <a:cs typeface="Times New Roman" pitchFamily="18" charset="0"/>
              </a:rPr>
              <a:t>всего</a:t>
            </a:r>
            <a:r>
              <a:rPr sz="1200" spc="25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14</a:t>
            </a:r>
            <a:r>
              <a:rPr sz="1200" b="1" spc="85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spc="-25">
                <a:latin typeface="Times New Roman" pitchFamily="18" charset="0"/>
                <a:cs typeface="Times New Roman" pitchFamily="18" charset="0"/>
              </a:rPr>
              <a:t>конкретизированных</a:t>
            </a:r>
            <a:r>
              <a:rPr sz="1200" spc="91"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spc="-25" smtClean="0">
                <a:latin typeface="Times New Roman" pitchFamily="18" charset="0"/>
                <a:cs typeface="Times New Roman" pitchFamily="18" charset="0"/>
              </a:rPr>
              <a:t>формулировок</a:t>
            </a:r>
            <a:r>
              <a:rPr lang="ru-RU" sz="1200" spc="-25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85802" y="1006805"/>
            <a:ext cx="866902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5429115" algn="l"/>
              </a:tabLst>
            </a:pPr>
            <a:r>
              <a:rPr sz="2400" b="1" spc="-11" dirty="0">
                <a:latin typeface="Arial"/>
                <a:cs typeface="Arial"/>
              </a:rPr>
              <a:t>Действующий</a:t>
            </a:r>
            <a:r>
              <a:rPr sz="2400" b="1" spc="65" dirty="0">
                <a:latin typeface="Arial"/>
                <a:cs typeface="Arial"/>
              </a:rPr>
              <a:t> </a:t>
            </a:r>
            <a:r>
              <a:rPr sz="2400" b="1" spc="-11" dirty="0">
                <a:latin typeface="Arial"/>
                <a:cs typeface="Arial"/>
              </a:rPr>
              <a:t>ФГОС:</a:t>
            </a:r>
            <a:r>
              <a:rPr sz="2400" b="1" spc="-11" dirty="0">
                <a:solidFill>
                  <a:srgbClr val="2E5496"/>
                </a:solidFill>
                <a:latin typeface="Arial"/>
                <a:cs typeface="Arial"/>
              </a:rPr>
              <a:t>	Обновленный</a:t>
            </a:r>
            <a:r>
              <a:rPr sz="2400" b="1" spc="-55" dirty="0">
                <a:solidFill>
                  <a:srgbClr val="2E5496"/>
                </a:solidFill>
                <a:latin typeface="Arial"/>
                <a:cs typeface="Arial"/>
              </a:rPr>
              <a:t> </a:t>
            </a:r>
            <a:r>
              <a:rPr sz="2400" b="1" spc="-11" dirty="0">
                <a:solidFill>
                  <a:srgbClr val="2E5496"/>
                </a:solidFill>
                <a:latin typeface="Arial"/>
                <a:cs typeface="Arial"/>
              </a:rPr>
              <a:t>ФГОС: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73684" y="2187068"/>
            <a:ext cx="3493771" cy="13978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pc="-20" dirty="0">
                <a:solidFill>
                  <a:srgbClr val="2E5496"/>
                </a:solidFill>
                <a:latin typeface="Microsoft Sans Serif"/>
                <a:cs typeface="Microsoft Sans Serif"/>
              </a:rPr>
              <a:t>«Метапредметные</a:t>
            </a:r>
            <a:r>
              <a:rPr spc="35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pc="-45" dirty="0">
                <a:solidFill>
                  <a:srgbClr val="2E5496"/>
                </a:solidFill>
                <a:latin typeface="Microsoft Sans Serif"/>
                <a:cs typeface="Microsoft Sans Serif"/>
              </a:rPr>
              <a:t>результаты </a:t>
            </a:r>
            <a:r>
              <a:rPr spc="-40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pc="-11" dirty="0">
                <a:solidFill>
                  <a:srgbClr val="2E5496"/>
                </a:solidFill>
                <a:latin typeface="Microsoft Sans Serif"/>
                <a:cs typeface="Microsoft Sans Serif"/>
              </a:rPr>
              <a:t>освоения</a:t>
            </a:r>
            <a:r>
              <a:rPr spc="31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pc="-11" dirty="0">
                <a:solidFill>
                  <a:srgbClr val="2E5496"/>
                </a:solidFill>
                <a:latin typeface="Microsoft Sans Serif"/>
                <a:cs typeface="Microsoft Sans Serif"/>
              </a:rPr>
              <a:t>основной </a:t>
            </a:r>
            <a:r>
              <a:rPr spc="-5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pc="-25" dirty="0">
                <a:solidFill>
                  <a:srgbClr val="2E5496"/>
                </a:solidFill>
                <a:latin typeface="Microsoft Sans Serif"/>
                <a:cs typeface="Microsoft Sans Serif"/>
              </a:rPr>
              <a:t>образовательной</a:t>
            </a:r>
            <a:r>
              <a:rPr spc="25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pc="-25" dirty="0">
                <a:solidFill>
                  <a:srgbClr val="2E5496"/>
                </a:solidFill>
                <a:latin typeface="Microsoft Sans Serif"/>
                <a:cs typeface="Microsoft Sans Serif"/>
              </a:rPr>
              <a:t>программы </a:t>
            </a:r>
            <a:r>
              <a:rPr spc="-20" dirty="0">
                <a:solidFill>
                  <a:srgbClr val="2E5496"/>
                </a:solidFill>
                <a:latin typeface="Microsoft Sans Serif"/>
                <a:cs typeface="Microsoft Sans Serif"/>
              </a:rPr>
              <a:t> начального</a:t>
            </a:r>
            <a:r>
              <a:rPr spc="5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pc="-20" dirty="0">
                <a:solidFill>
                  <a:srgbClr val="2E5496"/>
                </a:solidFill>
                <a:latin typeface="Microsoft Sans Serif"/>
                <a:cs typeface="Microsoft Sans Serif"/>
              </a:rPr>
              <a:t>общего</a:t>
            </a:r>
            <a:r>
              <a:rPr spc="-5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pc="-20" dirty="0">
                <a:solidFill>
                  <a:srgbClr val="2E5496"/>
                </a:solidFill>
                <a:latin typeface="Microsoft Sans Serif"/>
                <a:cs typeface="Microsoft Sans Serif"/>
              </a:rPr>
              <a:t>образования </a:t>
            </a:r>
            <a:r>
              <a:rPr spc="-459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pc="-20" dirty="0">
                <a:solidFill>
                  <a:srgbClr val="2E5496"/>
                </a:solidFill>
                <a:latin typeface="Microsoft Sans Serif"/>
                <a:cs typeface="Microsoft Sans Serif"/>
              </a:rPr>
              <a:t>должны</a:t>
            </a:r>
            <a:r>
              <a:rPr spc="11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pc="-20" dirty="0">
                <a:solidFill>
                  <a:srgbClr val="2E5496"/>
                </a:solidFill>
                <a:latin typeface="Microsoft Sans Serif"/>
                <a:cs typeface="Microsoft Sans Serif"/>
              </a:rPr>
              <a:t>отражать:</a:t>
            </a:r>
            <a:endParaRPr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73683" y="3831716"/>
            <a:ext cx="2189480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z="2000" b="1" spc="-5" dirty="0">
                <a:solidFill>
                  <a:srgbClr val="4471C4"/>
                </a:solidFill>
                <a:latin typeface="Arial"/>
                <a:cs typeface="Arial"/>
              </a:rPr>
              <a:t>Всего </a:t>
            </a:r>
            <a:r>
              <a:rPr sz="2000" b="1" dirty="0">
                <a:solidFill>
                  <a:srgbClr val="4471C4"/>
                </a:solidFill>
                <a:latin typeface="Arial"/>
                <a:cs typeface="Arial"/>
              </a:rPr>
              <a:t>= </a:t>
            </a:r>
            <a:r>
              <a:rPr sz="2000" b="1" spc="-5" dirty="0">
                <a:solidFill>
                  <a:srgbClr val="4471C4"/>
                </a:solidFill>
                <a:latin typeface="Arial"/>
                <a:cs typeface="Arial"/>
              </a:rPr>
              <a:t>16 </a:t>
            </a:r>
            <a:r>
              <a:rPr sz="2000" b="1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2000" b="1" spc="5" dirty="0">
                <a:solidFill>
                  <a:srgbClr val="4471C4"/>
                </a:solidFill>
                <a:latin typeface="Arial"/>
                <a:cs typeface="Arial"/>
              </a:rPr>
              <a:t>м</a:t>
            </a:r>
            <a:r>
              <a:rPr sz="2000" b="1" spc="-25" dirty="0">
                <a:solidFill>
                  <a:srgbClr val="4471C4"/>
                </a:solidFill>
                <a:latin typeface="Arial"/>
                <a:cs typeface="Arial"/>
              </a:rPr>
              <a:t>е</a:t>
            </a:r>
            <a:r>
              <a:rPr sz="2000" b="1" spc="-35" dirty="0">
                <a:solidFill>
                  <a:srgbClr val="4471C4"/>
                </a:solidFill>
                <a:latin typeface="Arial"/>
                <a:cs typeface="Arial"/>
              </a:rPr>
              <a:t>т</a:t>
            </a:r>
            <a:r>
              <a:rPr sz="2000" b="1" spc="-5" dirty="0">
                <a:solidFill>
                  <a:srgbClr val="4471C4"/>
                </a:solidFill>
                <a:latin typeface="Arial"/>
                <a:cs typeface="Arial"/>
              </a:rPr>
              <a:t>апред</a:t>
            </a:r>
            <a:r>
              <a:rPr sz="2000" b="1" spc="5" dirty="0">
                <a:solidFill>
                  <a:srgbClr val="4471C4"/>
                </a:solidFill>
                <a:latin typeface="Arial"/>
                <a:cs typeface="Arial"/>
              </a:rPr>
              <a:t>м</a:t>
            </a:r>
            <a:r>
              <a:rPr sz="2000" b="1" spc="-25" dirty="0">
                <a:solidFill>
                  <a:srgbClr val="4471C4"/>
                </a:solidFill>
                <a:latin typeface="Arial"/>
                <a:cs typeface="Arial"/>
              </a:rPr>
              <a:t>е</a:t>
            </a:r>
            <a:r>
              <a:rPr sz="2000" b="1" spc="-35" dirty="0">
                <a:solidFill>
                  <a:srgbClr val="4471C4"/>
                </a:solidFill>
                <a:latin typeface="Arial"/>
                <a:cs typeface="Arial"/>
              </a:rPr>
              <a:t>т</a:t>
            </a:r>
            <a:r>
              <a:rPr sz="2000" b="1" dirty="0">
                <a:solidFill>
                  <a:srgbClr val="4471C4"/>
                </a:solidFill>
                <a:latin typeface="Arial"/>
                <a:cs typeface="Arial"/>
              </a:rPr>
              <a:t>н</a:t>
            </a:r>
            <a:r>
              <a:rPr sz="2000" b="1" spc="5" dirty="0">
                <a:solidFill>
                  <a:srgbClr val="4471C4"/>
                </a:solidFill>
                <a:latin typeface="Arial"/>
                <a:cs typeface="Arial"/>
              </a:rPr>
              <a:t>ы</a:t>
            </a:r>
            <a:r>
              <a:rPr sz="2000" b="1" dirty="0">
                <a:solidFill>
                  <a:srgbClr val="4471C4"/>
                </a:solidFill>
                <a:latin typeface="Arial"/>
                <a:cs typeface="Arial"/>
              </a:rPr>
              <a:t>х  </a:t>
            </a:r>
            <a:r>
              <a:rPr sz="2000" b="1" spc="-35" dirty="0">
                <a:solidFill>
                  <a:srgbClr val="4471C4"/>
                </a:solidFill>
                <a:latin typeface="Arial"/>
                <a:cs typeface="Arial"/>
              </a:rPr>
              <a:t>результатов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350394" y="428604"/>
            <a:ext cx="10841609" cy="321242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5" dirty="0" err="1"/>
              <a:t>Детализация</a:t>
            </a:r>
            <a:r>
              <a:rPr sz="2000" b="1" spc="-95" dirty="0"/>
              <a:t> </a:t>
            </a:r>
            <a:r>
              <a:rPr sz="2000" b="1" spc="-11" dirty="0" err="1"/>
              <a:t>требований</a:t>
            </a:r>
            <a:r>
              <a:rPr lang="ru-RU" sz="2000" b="1" spc="-11" dirty="0"/>
              <a:t> </a:t>
            </a:r>
            <a:r>
              <a:rPr sz="2000" b="1" dirty="0"/>
              <a:t>к</a:t>
            </a:r>
            <a:r>
              <a:rPr lang="ru-RU" sz="2000" b="1" spc="-20" dirty="0"/>
              <a:t> </a:t>
            </a:r>
            <a:r>
              <a:rPr lang="ru-RU" sz="2000" b="1" spc="-40" dirty="0"/>
              <a:t>м</a:t>
            </a:r>
            <a:r>
              <a:rPr sz="2000" b="1" spc="-11" dirty="0" err="1"/>
              <a:t>етапредметным</a:t>
            </a:r>
            <a:r>
              <a:rPr lang="ru-RU" sz="2000" b="1" spc="-11" dirty="0"/>
              <a:t> результатам</a:t>
            </a:r>
            <a:endParaRPr sz="2000" b="1" dirty="0"/>
          </a:p>
        </p:txBody>
      </p:sp>
      <p:sp>
        <p:nvSpPr>
          <p:cNvPr id="6" name="object 6"/>
          <p:cNvSpPr txBox="1">
            <a:spLocks noGrp="1"/>
          </p:cNvSpPr>
          <p:nvPr>
            <p:ph idx="1"/>
          </p:nvPr>
        </p:nvSpPr>
        <p:spPr>
          <a:xfrm>
            <a:off x="266700" y="1540366"/>
            <a:ext cx="11658600" cy="3285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71897" marR="633079" algn="just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5922497" algn="l"/>
              </a:tabLst>
            </a:pPr>
            <a:r>
              <a:rPr sz="1600" spc="-11" dirty="0"/>
              <a:t>Овладение</a:t>
            </a:r>
            <a:r>
              <a:rPr sz="1600" dirty="0"/>
              <a:t> </a:t>
            </a:r>
            <a:r>
              <a:rPr sz="1600" spc="-5" dirty="0"/>
              <a:t>универсальными</a:t>
            </a:r>
            <a:r>
              <a:rPr sz="1600" spc="35" dirty="0"/>
              <a:t> </a:t>
            </a:r>
            <a:r>
              <a:rPr sz="1600" spc="-11" dirty="0"/>
              <a:t>учебными </a:t>
            </a:r>
            <a:r>
              <a:rPr sz="1600" spc="-484" dirty="0"/>
              <a:t> </a:t>
            </a:r>
            <a:r>
              <a:rPr sz="1600" spc="-11" dirty="0"/>
              <a:t>познавательными</a:t>
            </a:r>
            <a:r>
              <a:rPr sz="1600" spc="55" dirty="0"/>
              <a:t> </a:t>
            </a:r>
            <a:r>
              <a:rPr sz="1600" spc="-5" dirty="0"/>
              <a:t>действиями</a:t>
            </a:r>
          </a:p>
          <a:p>
            <a:pPr marL="5103686" lvl="1" indent="-395278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5021137" algn="l"/>
              </a:tabLst>
            </a:pPr>
            <a:r>
              <a:rPr sz="1600" spc="-20" dirty="0">
                <a:solidFill>
                  <a:srgbClr val="2E5496"/>
                </a:solidFill>
                <a:latin typeface="Microsoft Sans Serif"/>
                <a:cs typeface="Microsoft Sans Serif"/>
              </a:rPr>
              <a:t>Базовые</a:t>
            </a:r>
            <a:r>
              <a:rPr sz="1600" spc="20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2E5496"/>
                </a:solidFill>
                <a:latin typeface="Microsoft Sans Serif"/>
                <a:cs typeface="Microsoft Sans Serif"/>
              </a:rPr>
              <a:t>логические</a:t>
            </a:r>
            <a:r>
              <a:rPr sz="1600" spc="65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2E5496"/>
                </a:solidFill>
                <a:latin typeface="Microsoft Sans Serif"/>
                <a:cs typeface="Microsoft Sans Serif"/>
              </a:rPr>
              <a:t>действия</a:t>
            </a:r>
            <a:r>
              <a:rPr sz="1600" spc="45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1600" spc="-11" dirty="0">
                <a:solidFill>
                  <a:srgbClr val="2E5496"/>
                </a:solidFill>
                <a:latin typeface="Microsoft Sans Serif"/>
                <a:cs typeface="Microsoft Sans Serif"/>
              </a:rPr>
              <a:t>(НОО</a:t>
            </a:r>
            <a:r>
              <a:rPr sz="1600" spc="75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1600" spc="415" dirty="0">
                <a:solidFill>
                  <a:srgbClr val="2E5496"/>
                </a:solidFill>
                <a:latin typeface="Microsoft Sans Serif"/>
                <a:cs typeface="Microsoft Sans Serif"/>
              </a:rPr>
              <a:t>–</a:t>
            </a:r>
            <a:r>
              <a:rPr sz="1600" spc="31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2E5496"/>
                </a:solidFill>
                <a:latin typeface="Microsoft Sans Serif"/>
                <a:cs typeface="Microsoft Sans Serif"/>
              </a:rPr>
              <a:t>5,</a:t>
            </a:r>
            <a:r>
              <a:rPr sz="1600" spc="15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1600" spc="-11" dirty="0">
                <a:solidFill>
                  <a:srgbClr val="2E5496"/>
                </a:solidFill>
                <a:latin typeface="Microsoft Sans Serif"/>
                <a:cs typeface="Microsoft Sans Serif"/>
              </a:rPr>
              <a:t>ООО</a:t>
            </a:r>
            <a:r>
              <a:rPr sz="1600" spc="60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1600" spc="415" dirty="0">
                <a:solidFill>
                  <a:srgbClr val="2E5496"/>
                </a:solidFill>
                <a:latin typeface="Microsoft Sans Serif"/>
                <a:cs typeface="Microsoft Sans Serif"/>
              </a:rPr>
              <a:t>–</a:t>
            </a:r>
            <a:r>
              <a:rPr sz="1600" spc="31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2E5496"/>
                </a:solidFill>
                <a:latin typeface="Microsoft Sans Serif"/>
                <a:cs typeface="Microsoft Sans Serif"/>
              </a:rPr>
              <a:t>6)</a:t>
            </a:r>
            <a:endParaRPr sz="1600" dirty="0">
              <a:latin typeface="Microsoft Sans Serif"/>
              <a:cs typeface="Microsoft Sans Serif"/>
            </a:endParaRPr>
          </a:p>
          <a:p>
            <a:pPr marL="5103686" marR="372101" lvl="1" indent="-395278" algn="just">
              <a:lnSpc>
                <a:spcPct val="100000"/>
              </a:lnSpc>
              <a:buAutoNum type="arabicPeriod"/>
              <a:tabLst>
                <a:tab pos="5021137" algn="l"/>
              </a:tabLst>
            </a:pPr>
            <a:r>
              <a:rPr sz="1600" spc="-20" dirty="0">
                <a:solidFill>
                  <a:srgbClr val="2E5496"/>
                </a:solidFill>
                <a:latin typeface="Microsoft Sans Serif"/>
                <a:cs typeface="Microsoft Sans Serif"/>
              </a:rPr>
              <a:t>Базовые</a:t>
            </a:r>
            <a:r>
              <a:rPr sz="1600" spc="60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2E5496"/>
                </a:solidFill>
                <a:latin typeface="Microsoft Sans Serif"/>
                <a:cs typeface="Microsoft Sans Serif"/>
              </a:rPr>
              <a:t>исследовательские</a:t>
            </a:r>
            <a:r>
              <a:rPr sz="1600" spc="25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2E5496"/>
                </a:solidFill>
                <a:latin typeface="Microsoft Sans Serif"/>
                <a:cs typeface="Microsoft Sans Serif"/>
              </a:rPr>
              <a:t>действия</a:t>
            </a:r>
            <a:r>
              <a:rPr sz="1600" spc="31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1600" spc="-11" dirty="0">
                <a:solidFill>
                  <a:srgbClr val="2E5496"/>
                </a:solidFill>
                <a:latin typeface="Microsoft Sans Serif"/>
                <a:cs typeface="Microsoft Sans Serif"/>
              </a:rPr>
              <a:t>(НОО</a:t>
            </a:r>
            <a:r>
              <a:rPr sz="1600" spc="80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1600" spc="415" dirty="0">
                <a:solidFill>
                  <a:srgbClr val="2E5496"/>
                </a:solidFill>
                <a:latin typeface="Microsoft Sans Serif"/>
                <a:cs typeface="Microsoft Sans Serif"/>
              </a:rPr>
              <a:t>–</a:t>
            </a:r>
            <a:r>
              <a:rPr sz="1600" spc="11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2E5496"/>
                </a:solidFill>
                <a:latin typeface="Microsoft Sans Serif"/>
                <a:cs typeface="Microsoft Sans Serif"/>
              </a:rPr>
              <a:t>6, </a:t>
            </a:r>
            <a:r>
              <a:rPr sz="1600" spc="-409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1600" spc="-11" dirty="0">
                <a:solidFill>
                  <a:srgbClr val="2E5496"/>
                </a:solidFill>
                <a:latin typeface="Microsoft Sans Serif"/>
                <a:cs typeface="Microsoft Sans Serif"/>
              </a:rPr>
              <a:t>ООО</a:t>
            </a:r>
            <a:r>
              <a:rPr sz="1600" spc="55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2E5496"/>
                </a:solidFill>
                <a:latin typeface="Microsoft Sans Serif"/>
                <a:cs typeface="Microsoft Sans Serif"/>
              </a:rPr>
              <a:t>-</a:t>
            </a:r>
            <a:r>
              <a:rPr sz="1600" spc="25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2E5496"/>
                </a:solidFill>
                <a:latin typeface="Microsoft Sans Serif"/>
                <a:cs typeface="Microsoft Sans Serif"/>
              </a:rPr>
              <a:t>4)</a:t>
            </a:r>
            <a:endParaRPr sz="1600" dirty="0">
              <a:latin typeface="Microsoft Sans Serif"/>
              <a:cs typeface="Microsoft Sans Serif"/>
            </a:endParaRPr>
          </a:p>
          <a:p>
            <a:pPr marL="5103686" lvl="1" indent="-395278" algn="just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5021137" algn="l"/>
              </a:tabLst>
            </a:pPr>
            <a:r>
              <a:rPr sz="1600" spc="-25" dirty="0">
                <a:solidFill>
                  <a:srgbClr val="2E5496"/>
                </a:solidFill>
                <a:latin typeface="Microsoft Sans Serif"/>
                <a:cs typeface="Microsoft Sans Serif"/>
              </a:rPr>
              <a:t>Работа</a:t>
            </a:r>
            <a:r>
              <a:rPr sz="1600" spc="11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2E5496"/>
                </a:solidFill>
                <a:latin typeface="Microsoft Sans Serif"/>
                <a:cs typeface="Microsoft Sans Serif"/>
              </a:rPr>
              <a:t>с</a:t>
            </a:r>
            <a:r>
              <a:rPr sz="1600" spc="20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2E5496"/>
                </a:solidFill>
                <a:latin typeface="Microsoft Sans Serif"/>
                <a:cs typeface="Microsoft Sans Serif"/>
              </a:rPr>
              <a:t>информацией</a:t>
            </a:r>
            <a:r>
              <a:rPr sz="1600" spc="85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1600" spc="-11" dirty="0">
                <a:solidFill>
                  <a:srgbClr val="2E5496"/>
                </a:solidFill>
                <a:latin typeface="Microsoft Sans Serif"/>
                <a:cs typeface="Microsoft Sans Serif"/>
              </a:rPr>
              <a:t>(НОО</a:t>
            </a:r>
            <a:r>
              <a:rPr sz="1600" spc="60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1600" spc="415" dirty="0">
                <a:solidFill>
                  <a:srgbClr val="2E5496"/>
                </a:solidFill>
                <a:latin typeface="Microsoft Sans Serif"/>
                <a:cs typeface="Microsoft Sans Serif"/>
              </a:rPr>
              <a:t>–</a:t>
            </a:r>
            <a:r>
              <a:rPr sz="1600" spc="15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2E5496"/>
                </a:solidFill>
                <a:latin typeface="Microsoft Sans Serif"/>
                <a:cs typeface="Microsoft Sans Serif"/>
              </a:rPr>
              <a:t>6,</a:t>
            </a:r>
            <a:r>
              <a:rPr sz="1600" spc="25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1600" spc="-11" dirty="0">
                <a:solidFill>
                  <a:srgbClr val="2E5496"/>
                </a:solidFill>
                <a:latin typeface="Microsoft Sans Serif"/>
                <a:cs typeface="Microsoft Sans Serif"/>
              </a:rPr>
              <a:t>ООО</a:t>
            </a:r>
            <a:r>
              <a:rPr sz="1600" spc="60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1600" spc="415" dirty="0">
                <a:solidFill>
                  <a:srgbClr val="2E5496"/>
                </a:solidFill>
                <a:latin typeface="Microsoft Sans Serif"/>
                <a:cs typeface="Microsoft Sans Serif"/>
              </a:rPr>
              <a:t>–</a:t>
            </a:r>
            <a:r>
              <a:rPr sz="1600" spc="31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2E5496"/>
                </a:solidFill>
                <a:latin typeface="Microsoft Sans Serif"/>
                <a:cs typeface="Microsoft Sans Serif"/>
              </a:rPr>
              <a:t>5)</a:t>
            </a:r>
            <a:endParaRPr sz="1600" dirty="0">
              <a:latin typeface="Microsoft Sans Serif"/>
              <a:cs typeface="Microsoft Sans Serif"/>
            </a:endParaRPr>
          </a:p>
          <a:p>
            <a:pPr marL="4484688" marR="633715" indent="0">
              <a:lnSpc>
                <a:spcPts val="2160"/>
              </a:lnSpc>
              <a:spcBef>
                <a:spcPts val="65"/>
              </a:spcBef>
              <a:buAutoNum type="arabicPeriod" startAt="2"/>
              <a:tabLst>
                <a:tab pos="5021137" algn="l"/>
              </a:tabLst>
            </a:pPr>
            <a:r>
              <a:rPr sz="1600" spc="-11" dirty="0"/>
              <a:t>Овладение</a:t>
            </a:r>
            <a:r>
              <a:rPr sz="1600" dirty="0"/>
              <a:t> </a:t>
            </a:r>
            <a:r>
              <a:rPr sz="1600" spc="-5" dirty="0"/>
              <a:t>универсальными</a:t>
            </a:r>
            <a:r>
              <a:rPr sz="1600" spc="35" dirty="0"/>
              <a:t> </a:t>
            </a:r>
            <a:r>
              <a:rPr sz="1600" spc="-11" dirty="0"/>
              <a:t>учебными </a:t>
            </a:r>
            <a:r>
              <a:rPr sz="1600" spc="-484" dirty="0"/>
              <a:t> </a:t>
            </a:r>
            <a:r>
              <a:rPr sz="1600" spc="-11" dirty="0"/>
              <a:t>коммуникативными</a:t>
            </a:r>
            <a:r>
              <a:rPr sz="1600" spc="55" dirty="0"/>
              <a:t> </a:t>
            </a:r>
            <a:r>
              <a:rPr sz="1600" spc="-5" dirty="0"/>
              <a:t>действиями</a:t>
            </a:r>
          </a:p>
          <a:p>
            <a:pPr marL="5103686" lvl="1" indent="-395278">
              <a:lnSpc>
                <a:spcPts val="1855"/>
              </a:lnSpc>
              <a:buAutoNum type="arabicPeriod"/>
              <a:tabLst>
                <a:tab pos="5021137" algn="l"/>
              </a:tabLst>
            </a:pPr>
            <a:r>
              <a:rPr sz="1600" spc="-15" dirty="0">
                <a:solidFill>
                  <a:srgbClr val="2E5496"/>
                </a:solidFill>
                <a:latin typeface="Microsoft Sans Serif"/>
                <a:cs typeface="Microsoft Sans Serif"/>
              </a:rPr>
              <a:t>Общение</a:t>
            </a:r>
            <a:r>
              <a:rPr sz="1600" spc="55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1600" spc="-11" dirty="0">
                <a:solidFill>
                  <a:srgbClr val="2E5496"/>
                </a:solidFill>
                <a:latin typeface="Microsoft Sans Serif"/>
                <a:cs typeface="Microsoft Sans Serif"/>
              </a:rPr>
              <a:t>(НОО</a:t>
            </a:r>
            <a:r>
              <a:rPr sz="1600" spc="51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1600" spc="415" dirty="0">
                <a:solidFill>
                  <a:srgbClr val="2E5496"/>
                </a:solidFill>
                <a:latin typeface="Microsoft Sans Serif"/>
                <a:cs typeface="Microsoft Sans Serif"/>
              </a:rPr>
              <a:t>–</a:t>
            </a:r>
            <a:r>
              <a:rPr sz="1600" spc="31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2E5496"/>
                </a:solidFill>
                <a:latin typeface="Microsoft Sans Serif"/>
                <a:cs typeface="Microsoft Sans Serif"/>
              </a:rPr>
              <a:t>8,</a:t>
            </a:r>
            <a:r>
              <a:rPr sz="1600" spc="20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1600" spc="-11" dirty="0">
                <a:solidFill>
                  <a:srgbClr val="2E5496"/>
                </a:solidFill>
                <a:latin typeface="Microsoft Sans Serif"/>
                <a:cs typeface="Microsoft Sans Serif"/>
              </a:rPr>
              <a:t>ООО</a:t>
            </a:r>
            <a:r>
              <a:rPr sz="1600" spc="60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2E5496"/>
                </a:solidFill>
                <a:latin typeface="Microsoft Sans Serif"/>
                <a:cs typeface="Microsoft Sans Serif"/>
              </a:rPr>
              <a:t>-</a:t>
            </a:r>
            <a:r>
              <a:rPr sz="1600" spc="20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2E5496"/>
                </a:solidFill>
                <a:latin typeface="Microsoft Sans Serif"/>
                <a:cs typeface="Microsoft Sans Serif"/>
              </a:rPr>
              <a:t>6)</a:t>
            </a:r>
            <a:endParaRPr sz="1600" dirty="0">
              <a:latin typeface="Microsoft Sans Serif"/>
              <a:cs typeface="Microsoft Sans Serif"/>
            </a:endParaRPr>
          </a:p>
          <a:p>
            <a:pPr marL="5103686" lvl="1" indent="-395278">
              <a:lnSpc>
                <a:spcPts val="1915"/>
              </a:lnSpc>
              <a:buAutoNum type="arabicPeriod"/>
              <a:tabLst>
                <a:tab pos="5021137" algn="l"/>
              </a:tabLst>
            </a:pPr>
            <a:r>
              <a:rPr sz="1600" spc="-15" dirty="0">
                <a:solidFill>
                  <a:srgbClr val="2E5496"/>
                </a:solidFill>
                <a:latin typeface="Microsoft Sans Serif"/>
                <a:cs typeface="Microsoft Sans Serif"/>
              </a:rPr>
              <a:t>Совместная</a:t>
            </a:r>
            <a:r>
              <a:rPr sz="1600" spc="31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1600" spc="-11" dirty="0">
                <a:solidFill>
                  <a:srgbClr val="2E5496"/>
                </a:solidFill>
                <a:latin typeface="Microsoft Sans Serif"/>
                <a:cs typeface="Microsoft Sans Serif"/>
              </a:rPr>
              <a:t>деятельность</a:t>
            </a:r>
            <a:r>
              <a:rPr sz="1600" spc="31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1600" spc="-11" dirty="0">
                <a:solidFill>
                  <a:srgbClr val="2E5496"/>
                </a:solidFill>
                <a:latin typeface="Microsoft Sans Serif"/>
                <a:cs typeface="Microsoft Sans Serif"/>
              </a:rPr>
              <a:t>(НОО</a:t>
            </a:r>
            <a:r>
              <a:rPr sz="1600" spc="75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1600" spc="420" dirty="0">
                <a:solidFill>
                  <a:srgbClr val="2E5496"/>
                </a:solidFill>
                <a:latin typeface="Microsoft Sans Serif"/>
                <a:cs typeface="Microsoft Sans Serif"/>
              </a:rPr>
              <a:t>–</a:t>
            </a:r>
            <a:r>
              <a:rPr sz="1600" spc="11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2E5496"/>
                </a:solidFill>
                <a:latin typeface="Microsoft Sans Serif"/>
                <a:cs typeface="Microsoft Sans Serif"/>
              </a:rPr>
              <a:t>4,</a:t>
            </a:r>
            <a:r>
              <a:rPr sz="1600" spc="20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1600" spc="-11" dirty="0">
                <a:solidFill>
                  <a:srgbClr val="2E5496"/>
                </a:solidFill>
                <a:latin typeface="Microsoft Sans Serif"/>
                <a:cs typeface="Microsoft Sans Serif"/>
              </a:rPr>
              <a:t>ООО</a:t>
            </a:r>
            <a:r>
              <a:rPr sz="1600" spc="60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2E5496"/>
                </a:solidFill>
                <a:latin typeface="Microsoft Sans Serif"/>
                <a:cs typeface="Microsoft Sans Serif"/>
              </a:rPr>
              <a:t>-</a:t>
            </a:r>
            <a:r>
              <a:rPr sz="1600" spc="20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1600" spc="-11" dirty="0">
                <a:solidFill>
                  <a:srgbClr val="2E5496"/>
                </a:solidFill>
                <a:latin typeface="Microsoft Sans Serif"/>
                <a:cs typeface="Microsoft Sans Serif"/>
              </a:rPr>
              <a:t>4)</a:t>
            </a:r>
            <a:endParaRPr sz="1600" dirty="0">
              <a:latin typeface="Microsoft Sans Serif"/>
              <a:cs typeface="Microsoft Sans Serif"/>
            </a:endParaRPr>
          </a:p>
          <a:p>
            <a:pPr marL="4484688" marR="5080" indent="14288">
              <a:lnSpc>
                <a:spcPts val="2160"/>
              </a:lnSpc>
              <a:spcBef>
                <a:spcPts val="71"/>
              </a:spcBef>
              <a:buAutoNum type="arabicPeriod" startAt="3"/>
              <a:tabLst>
                <a:tab pos="5021137" algn="l"/>
              </a:tabLst>
            </a:pPr>
            <a:r>
              <a:rPr sz="1600" spc="-11" dirty="0"/>
              <a:t>Овладение</a:t>
            </a:r>
            <a:r>
              <a:rPr sz="1600" dirty="0"/>
              <a:t> </a:t>
            </a:r>
            <a:r>
              <a:rPr sz="1600" spc="-5" dirty="0"/>
              <a:t>универсальными</a:t>
            </a:r>
            <a:r>
              <a:rPr sz="1600" spc="40" dirty="0"/>
              <a:t> </a:t>
            </a:r>
            <a:r>
              <a:rPr sz="1600" spc="-11" dirty="0"/>
              <a:t>регулятивными </a:t>
            </a:r>
            <a:r>
              <a:rPr sz="1600" spc="-484" dirty="0"/>
              <a:t> </a:t>
            </a:r>
            <a:r>
              <a:rPr sz="1600" spc="-5" dirty="0"/>
              <a:t>действиями</a:t>
            </a:r>
          </a:p>
          <a:p>
            <a:pPr marL="5103686" lvl="1" indent="-395278">
              <a:lnSpc>
                <a:spcPts val="1855"/>
              </a:lnSpc>
              <a:buAutoNum type="arabicPeriod"/>
              <a:tabLst>
                <a:tab pos="5021137" algn="l"/>
              </a:tabLst>
            </a:pPr>
            <a:r>
              <a:rPr sz="1600" spc="-20" dirty="0">
                <a:solidFill>
                  <a:srgbClr val="2E5496"/>
                </a:solidFill>
                <a:latin typeface="Microsoft Sans Serif"/>
                <a:cs typeface="Microsoft Sans Serif"/>
              </a:rPr>
              <a:t>Самоорганизация</a:t>
            </a:r>
            <a:r>
              <a:rPr sz="1600" spc="65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1600" spc="-11" dirty="0">
                <a:solidFill>
                  <a:srgbClr val="2E5496"/>
                </a:solidFill>
                <a:latin typeface="Microsoft Sans Serif"/>
                <a:cs typeface="Microsoft Sans Serif"/>
              </a:rPr>
              <a:t>(НОО</a:t>
            </a:r>
            <a:r>
              <a:rPr sz="1600" spc="71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1600" spc="415" dirty="0">
                <a:solidFill>
                  <a:srgbClr val="2E5496"/>
                </a:solidFill>
                <a:latin typeface="Microsoft Sans Serif"/>
                <a:cs typeface="Microsoft Sans Serif"/>
              </a:rPr>
              <a:t>–</a:t>
            </a:r>
            <a:r>
              <a:rPr sz="1600" spc="11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2E5496"/>
                </a:solidFill>
                <a:latin typeface="Microsoft Sans Serif"/>
                <a:cs typeface="Microsoft Sans Serif"/>
              </a:rPr>
              <a:t>2,</a:t>
            </a:r>
            <a:r>
              <a:rPr sz="1600" spc="20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1600" spc="-11" dirty="0">
                <a:solidFill>
                  <a:srgbClr val="2E5496"/>
                </a:solidFill>
                <a:latin typeface="Microsoft Sans Serif"/>
                <a:cs typeface="Microsoft Sans Serif"/>
              </a:rPr>
              <a:t>ООО</a:t>
            </a:r>
            <a:r>
              <a:rPr sz="1600" spc="60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2E5496"/>
                </a:solidFill>
                <a:latin typeface="Microsoft Sans Serif"/>
                <a:cs typeface="Microsoft Sans Serif"/>
              </a:rPr>
              <a:t>-</a:t>
            </a:r>
            <a:r>
              <a:rPr sz="1600" spc="20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2E5496"/>
                </a:solidFill>
                <a:latin typeface="Microsoft Sans Serif"/>
                <a:cs typeface="Microsoft Sans Serif"/>
              </a:rPr>
              <a:t>2)</a:t>
            </a:r>
            <a:endParaRPr sz="1600" dirty="0">
              <a:latin typeface="Microsoft Sans Serif"/>
              <a:cs typeface="Microsoft Sans Serif"/>
            </a:endParaRPr>
          </a:p>
          <a:p>
            <a:pPr marL="5103686" lvl="1" indent="-395278">
              <a:lnSpc>
                <a:spcPct val="100000"/>
              </a:lnSpc>
              <a:buAutoNum type="arabicPeriod"/>
              <a:tabLst>
                <a:tab pos="5021137" algn="l"/>
              </a:tabLst>
            </a:pPr>
            <a:r>
              <a:rPr sz="1600" spc="-20" dirty="0">
                <a:solidFill>
                  <a:srgbClr val="2E5496"/>
                </a:solidFill>
                <a:latin typeface="Microsoft Sans Serif"/>
                <a:cs typeface="Microsoft Sans Serif"/>
              </a:rPr>
              <a:t>Самоконтроль</a:t>
            </a:r>
            <a:r>
              <a:rPr sz="1600" spc="60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1600" spc="-11" dirty="0">
                <a:solidFill>
                  <a:srgbClr val="2E5496"/>
                </a:solidFill>
                <a:latin typeface="Microsoft Sans Serif"/>
                <a:cs typeface="Microsoft Sans Serif"/>
              </a:rPr>
              <a:t>(НОО</a:t>
            </a:r>
            <a:r>
              <a:rPr sz="1600" spc="55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1600" spc="415" dirty="0">
                <a:solidFill>
                  <a:srgbClr val="2E5496"/>
                </a:solidFill>
                <a:latin typeface="Microsoft Sans Serif"/>
                <a:cs typeface="Microsoft Sans Serif"/>
              </a:rPr>
              <a:t>–</a:t>
            </a:r>
            <a:r>
              <a:rPr sz="1600" spc="20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2E5496"/>
                </a:solidFill>
                <a:latin typeface="Microsoft Sans Serif"/>
                <a:cs typeface="Microsoft Sans Serif"/>
              </a:rPr>
              <a:t>2,</a:t>
            </a:r>
            <a:r>
              <a:rPr sz="1600" spc="20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1600" spc="-11" dirty="0">
                <a:solidFill>
                  <a:srgbClr val="2E5496"/>
                </a:solidFill>
                <a:latin typeface="Microsoft Sans Serif"/>
                <a:cs typeface="Microsoft Sans Serif"/>
              </a:rPr>
              <a:t>ООО</a:t>
            </a:r>
            <a:r>
              <a:rPr sz="1600" spc="60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2E5496"/>
                </a:solidFill>
                <a:latin typeface="Microsoft Sans Serif"/>
                <a:cs typeface="Microsoft Sans Serif"/>
              </a:rPr>
              <a:t>-</a:t>
            </a:r>
            <a:r>
              <a:rPr sz="1600" spc="20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2E5496"/>
                </a:solidFill>
                <a:latin typeface="Microsoft Sans Serif"/>
                <a:cs typeface="Microsoft Sans Serif"/>
              </a:rPr>
              <a:t>3)</a:t>
            </a:r>
            <a:endParaRPr sz="1600" dirty="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12"/>
          </p:nvPr>
        </p:nvSpPr>
        <p:spPr>
          <a:xfrm>
            <a:off x="6457951" y="6427216"/>
            <a:ext cx="2057400" cy="24365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38099">
              <a:lnSpc>
                <a:spcPts val="1864"/>
              </a:lnSpc>
            </a:pPr>
            <a:fld id="{81D60167-4931-47E6-BA6A-407CBD079E47}" type="slidenum">
              <a:rPr spc="-5" dirty="0"/>
              <a:pPr marL="38099">
                <a:lnSpc>
                  <a:spcPts val="1864"/>
                </a:lnSpc>
              </a:pPr>
              <a:t>12</a:t>
            </a:fld>
            <a:endParaRPr spc="-5" dirty="0"/>
          </a:p>
        </p:txBody>
      </p:sp>
      <p:sp>
        <p:nvSpPr>
          <p:cNvPr id="7" name="object 7"/>
          <p:cNvSpPr txBox="1"/>
          <p:nvPr/>
        </p:nvSpPr>
        <p:spPr>
          <a:xfrm>
            <a:off x="6106887" y="5286388"/>
            <a:ext cx="484441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000" b="1" spc="-5" dirty="0">
                <a:solidFill>
                  <a:srgbClr val="4471C4"/>
                </a:solidFill>
                <a:latin typeface="Arial"/>
                <a:cs typeface="Arial"/>
              </a:rPr>
              <a:t>Всего</a:t>
            </a:r>
            <a:r>
              <a:rPr sz="2000" b="1" spc="-20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471C4"/>
                </a:solidFill>
                <a:latin typeface="Arial"/>
                <a:cs typeface="Arial"/>
              </a:rPr>
              <a:t>=</a:t>
            </a:r>
            <a:r>
              <a:rPr sz="2000" b="1" spc="-25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4471C4"/>
                </a:solidFill>
                <a:latin typeface="Arial"/>
                <a:cs typeface="Arial"/>
              </a:rPr>
              <a:t>33/30</a:t>
            </a:r>
            <a:r>
              <a:rPr sz="2000" b="1" spc="-20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2000" b="1" spc="-11" dirty="0">
                <a:solidFill>
                  <a:srgbClr val="4471C4"/>
                </a:solidFill>
                <a:latin typeface="Arial"/>
                <a:cs typeface="Arial"/>
              </a:rPr>
              <a:t>конкретных</a:t>
            </a:r>
            <a:r>
              <a:rPr sz="2000" b="1" spc="5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2000" b="1" spc="-35" dirty="0">
                <a:solidFill>
                  <a:srgbClr val="4471C4"/>
                </a:solidFill>
                <a:latin typeface="Arial"/>
                <a:cs typeface="Arial"/>
              </a:rPr>
              <a:t>результатов</a:t>
            </a: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43472" y="484468"/>
            <a:ext cx="9433048" cy="382156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 err="1">
                <a:latin typeface="Bookman Old Style" panose="02050604050505020204" pitchFamily="18" charset="0"/>
              </a:rPr>
              <a:t>Детализация</a:t>
            </a:r>
            <a:r>
              <a:rPr sz="2400" b="1" spc="-75" dirty="0">
                <a:latin typeface="Bookman Old Style" panose="02050604050505020204" pitchFamily="18" charset="0"/>
              </a:rPr>
              <a:t> </a:t>
            </a:r>
            <a:r>
              <a:rPr sz="2400" b="1" spc="-15" dirty="0" err="1">
                <a:latin typeface="Bookman Old Style" panose="02050604050505020204" pitchFamily="18" charset="0"/>
              </a:rPr>
              <a:t>требований</a:t>
            </a:r>
            <a:r>
              <a:rPr lang="ru-RU" sz="2400" b="1" spc="-15" dirty="0">
                <a:latin typeface="Bookman Old Style" panose="02050604050505020204" pitchFamily="18" charset="0"/>
              </a:rPr>
              <a:t> </a:t>
            </a:r>
            <a:r>
              <a:rPr sz="2400" b="1" dirty="0">
                <a:latin typeface="Bookman Old Style" panose="02050604050505020204" pitchFamily="18" charset="0"/>
              </a:rPr>
              <a:t>к</a:t>
            </a:r>
            <a:r>
              <a:rPr sz="2400" b="1" spc="-25" dirty="0">
                <a:latin typeface="Bookman Old Style" panose="02050604050505020204" pitchFamily="18" charset="0"/>
              </a:rPr>
              <a:t> </a:t>
            </a:r>
            <a:r>
              <a:rPr lang="ru-RU" sz="2400" b="1" spc="-11" dirty="0">
                <a:latin typeface="Bookman Old Style" panose="02050604050505020204" pitchFamily="18" charset="0"/>
              </a:rPr>
              <a:t>личностным </a:t>
            </a:r>
            <a:r>
              <a:rPr sz="2400" b="1" spc="-40" dirty="0" err="1">
                <a:latin typeface="Bookman Old Style" panose="02050604050505020204" pitchFamily="18" charset="0"/>
              </a:rPr>
              <a:t>результатам</a:t>
            </a:r>
            <a:endParaRPr sz="2400" b="1" dirty="0">
              <a:latin typeface="Bookman Old Style" panose="02050604050505020204" pitchFamily="18" charset="0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12"/>
          </p:nvPr>
        </p:nvSpPr>
        <p:spPr>
          <a:xfrm>
            <a:off x="6457951" y="6427216"/>
            <a:ext cx="2057400" cy="24365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38099">
              <a:lnSpc>
                <a:spcPts val="1864"/>
              </a:lnSpc>
            </a:pPr>
            <a:fld id="{81D60167-4931-47E6-BA6A-407CBD079E47}" type="slidenum">
              <a:rPr spc="-5" dirty="0"/>
              <a:pPr marL="38099">
                <a:lnSpc>
                  <a:spcPts val="1864"/>
                </a:lnSpc>
              </a:pPr>
              <a:t>13</a:t>
            </a:fld>
            <a:endParaRPr spc="-5" dirty="0"/>
          </a:p>
        </p:txBody>
      </p:sp>
      <p:sp>
        <p:nvSpPr>
          <p:cNvPr id="4" name="object 4"/>
          <p:cNvSpPr txBox="1"/>
          <p:nvPr/>
        </p:nvSpPr>
        <p:spPr>
          <a:xfrm>
            <a:off x="1586049" y="1119204"/>
            <a:ext cx="886968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5631039" algn="l"/>
              </a:tabLst>
            </a:pPr>
            <a:r>
              <a:rPr sz="2400" b="1" spc="-11" dirty="0">
                <a:latin typeface="Arial"/>
                <a:cs typeface="Arial"/>
              </a:rPr>
              <a:t>Действующий</a:t>
            </a:r>
            <a:r>
              <a:rPr sz="2400" b="1" spc="55" dirty="0">
                <a:latin typeface="Arial"/>
                <a:cs typeface="Arial"/>
              </a:rPr>
              <a:t> </a:t>
            </a:r>
            <a:r>
              <a:rPr sz="2400" b="1" spc="-11" dirty="0">
                <a:latin typeface="Arial"/>
                <a:cs typeface="Arial"/>
              </a:rPr>
              <a:t>ФГОС:</a:t>
            </a:r>
            <a:r>
              <a:rPr sz="2400" b="1" spc="-11" dirty="0">
                <a:solidFill>
                  <a:srgbClr val="2E5496"/>
                </a:solidFill>
                <a:latin typeface="Arial"/>
                <a:cs typeface="Arial"/>
              </a:rPr>
              <a:t>	Обновленный</a:t>
            </a:r>
            <a:r>
              <a:rPr sz="2400" b="1" spc="-65" dirty="0">
                <a:solidFill>
                  <a:srgbClr val="2E5496"/>
                </a:solidFill>
                <a:latin typeface="Arial"/>
                <a:cs typeface="Arial"/>
              </a:rPr>
              <a:t> </a:t>
            </a:r>
            <a:r>
              <a:rPr sz="2400" b="1" spc="-11" dirty="0">
                <a:solidFill>
                  <a:srgbClr val="2E5496"/>
                </a:solidFill>
                <a:latin typeface="Arial"/>
                <a:cs typeface="Arial"/>
              </a:rPr>
              <a:t>ФГОС: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09588" y="1560965"/>
            <a:ext cx="5286412" cy="416780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15" dirty="0">
                <a:latin typeface="Microsoft Sans Serif"/>
                <a:cs typeface="Microsoft Sans Serif"/>
              </a:rPr>
              <a:t>«Личностные</a:t>
            </a:r>
            <a:r>
              <a:rPr spc="40" dirty="0">
                <a:latin typeface="Microsoft Sans Serif"/>
                <a:cs typeface="Microsoft Sans Serif"/>
              </a:rPr>
              <a:t> </a:t>
            </a:r>
            <a:r>
              <a:rPr spc="-45" dirty="0">
                <a:latin typeface="Microsoft Sans Serif"/>
                <a:cs typeface="Microsoft Sans Serif"/>
              </a:rPr>
              <a:t>результаты</a:t>
            </a:r>
            <a:r>
              <a:rPr spc="51" dirty="0">
                <a:latin typeface="Microsoft Sans Serif"/>
                <a:cs typeface="Microsoft Sans Serif"/>
              </a:rPr>
              <a:t> </a:t>
            </a:r>
            <a:r>
              <a:rPr spc="-20" dirty="0">
                <a:latin typeface="Microsoft Sans Serif"/>
                <a:cs typeface="Microsoft Sans Serif"/>
              </a:rPr>
              <a:t>должны</a:t>
            </a:r>
            <a:r>
              <a:rPr spc="11" dirty="0">
                <a:latin typeface="Microsoft Sans Serif"/>
                <a:cs typeface="Microsoft Sans Serif"/>
              </a:rPr>
              <a:t> </a:t>
            </a:r>
            <a:r>
              <a:rPr spc="-20" dirty="0">
                <a:latin typeface="Microsoft Sans Serif"/>
                <a:cs typeface="Microsoft Sans Serif"/>
              </a:rPr>
              <a:t>отражать:</a:t>
            </a:r>
            <a:endParaRPr dirty="0">
              <a:latin typeface="Microsoft Sans Serif"/>
              <a:cs typeface="Microsoft Sans Serif"/>
            </a:endParaRPr>
          </a:p>
          <a:p>
            <a:pPr marL="12700" marR="49529"/>
            <a:r>
              <a:rPr spc="-5" dirty="0">
                <a:latin typeface="Microsoft Sans Serif"/>
                <a:cs typeface="Microsoft Sans Serif"/>
              </a:rPr>
              <a:t>1)</a:t>
            </a:r>
            <a:r>
              <a:rPr spc="20" dirty="0">
                <a:latin typeface="Microsoft Sans Serif"/>
                <a:cs typeface="Microsoft Sans Serif"/>
              </a:rPr>
              <a:t> </a:t>
            </a:r>
            <a:r>
              <a:rPr spc="-15" dirty="0">
                <a:latin typeface="Microsoft Sans Serif"/>
                <a:cs typeface="Microsoft Sans Serif"/>
              </a:rPr>
              <a:t>формирование</a:t>
            </a:r>
            <a:r>
              <a:rPr spc="35" dirty="0">
                <a:latin typeface="Microsoft Sans Serif"/>
                <a:cs typeface="Microsoft Sans Serif"/>
              </a:rPr>
              <a:t> </a:t>
            </a:r>
            <a:r>
              <a:rPr spc="-11" dirty="0">
                <a:latin typeface="Microsoft Sans Serif"/>
                <a:cs typeface="Microsoft Sans Serif"/>
              </a:rPr>
              <a:t>основ</a:t>
            </a:r>
            <a:r>
              <a:rPr spc="35" dirty="0">
                <a:latin typeface="Microsoft Sans Serif"/>
                <a:cs typeface="Microsoft Sans Serif"/>
              </a:rPr>
              <a:t> </a:t>
            </a:r>
            <a:r>
              <a:rPr spc="-15" dirty="0">
                <a:latin typeface="Microsoft Sans Serif"/>
                <a:cs typeface="Microsoft Sans Serif"/>
              </a:rPr>
              <a:t>российской</a:t>
            </a:r>
            <a:r>
              <a:rPr dirty="0">
                <a:latin typeface="Microsoft Sans Serif"/>
                <a:cs typeface="Microsoft Sans Serif"/>
              </a:rPr>
              <a:t> </a:t>
            </a:r>
            <a:r>
              <a:rPr spc="-20" dirty="0">
                <a:latin typeface="Microsoft Sans Serif"/>
                <a:cs typeface="Microsoft Sans Serif"/>
              </a:rPr>
              <a:t>гражданской </a:t>
            </a:r>
            <a:r>
              <a:rPr spc="-465" dirty="0">
                <a:latin typeface="Microsoft Sans Serif"/>
                <a:cs typeface="Microsoft Sans Serif"/>
              </a:rPr>
              <a:t> </a:t>
            </a:r>
            <a:r>
              <a:rPr spc="-11" dirty="0">
                <a:latin typeface="Microsoft Sans Serif"/>
                <a:cs typeface="Microsoft Sans Serif"/>
              </a:rPr>
              <a:t>идентичности,</a:t>
            </a:r>
            <a:r>
              <a:rPr spc="5" dirty="0">
                <a:latin typeface="Microsoft Sans Serif"/>
                <a:cs typeface="Microsoft Sans Serif"/>
              </a:rPr>
              <a:t> </a:t>
            </a:r>
            <a:r>
              <a:rPr spc="-15" dirty="0">
                <a:latin typeface="Microsoft Sans Serif"/>
                <a:cs typeface="Microsoft Sans Serif"/>
              </a:rPr>
              <a:t>чувства</a:t>
            </a:r>
            <a:r>
              <a:rPr spc="51" dirty="0">
                <a:latin typeface="Microsoft Sans Serif"/>
                <a:cs typeface="Microsoft Sans Serif"/>
              </a:rPr>
              <a:t> </a:t>
            </a:r>
            <a:r>
              <a:rPr spc="-20" dirty="0">
                <a:latin typeface="Microsoft Sans Serif"/>
                <a:cs typeface="Microsoft Sans Serif"/>
              </a:rPr>
              <a:t>гордости</a:t>
            </a:r>
            <a:r>
              <a:rPr dirty="0">
                <a:latin typeface="Microsoft Sans Serif"/>
                <a:cs typeface="Microsoft Sans Serif"/>
              </a:rPr>
              <a:t> </a:t>
            </a:r>
            <a:r>
              <a:rPr spc="-40" dirty="0">
                <a:latin typeface="Microsoft Sans Serif"/>
                <a:cs typeface="Microsoft Sans Serif"/>
              </a:rPr>
              <a:t>за</a:t>
            </a:r>
            <a:r>
              <a:rPr spc="20" dirty="0">
                <a:latin typeface="Microsoft Sans Serif"/>
                <a:cs typeface="Microsoft Sans Serif"/>
              </a:rPr>
              <a:t> </a:t>
            </a:r>
            <a:r>
              <a:rPr spc="-5" dirty="0">
                <a:latin typeface="Microsoft Sans Serif"/>
                <a:cs typeface="Microsoft Sans Serif"/>
              </a:rPr>
              <a:t>свою</a:t>
            </a:r>
            <a:r>
              <a:rPr spc="20" dirty="0">
                <a:latin typeface="Microsoft Sans Serif"/>
                <a:cs typeface="Microsoft Sans Serif"/>
              </a:rPr>
              <a:t> </a:t>
            </a:r>
            <a:r>
              <a:rPr spc="-51" dirty="0">
                <a:latin typeface="Microsoft Sans Serif"/>
                <a:cs typeface="Microsoft Sans Serif"/>
              </a:rPr>
              <a:t>Родину, </a:t>
            </a:r>
            <a:r>
              <a:rPr spc="-45" dirty="0">
                <a:latin typeface="Microsoft Sans Serif"/>
                <a:cs typeface="Microsoft Sans Serif"/>
              </a:rPr>
              <a:t> </a:t>
            </a:r>
            <a:r>
              <a:rPr spc="-15" dirty="0">
                <a:latin typeface="Microsoft Sans Serif"/>
                <a:cs typeface="Microsoft Sans Serif"/>
              </a:rPr>
              <a:t>российский народ</a:t>
            </a:r>
            <a:r>
              <a:rPr spc="35" dirty="0">
                <a:latin typeface="Microsoft Sans Serif"/>
                <a:cs typeface="Microsoft Sans Serif"/>
              </a:rPr>
              <a:t> </a:t>
            </a:r>
            <a:r>
              <a:rPr spc="-5" dirty="0">
                <a:latin typeface="Microsoft Sans Serif"/>
                <a:cs typeface="Microsoft Sans Serif"/>
              </a:rPr>
              <a:t>и</a:t>
            </a:r>
            <a:r>
              <a:rPr spc="11" dirty="0">
                <a:latin typeface="Microsoft Sans Serif"/>
                <a:cs typeface="Microsoft Sans Serif"/>
              </a:rPr>
              <a:t> </a:t>
            </a:r>
            <a:r>
              <a:rPr spc="-5" dirty="0">
                <a:latin typeface="Microsoft Sans Serif"/>
                <a:cs typeface="Microsoft Sans Serif"/>
              </a:rPr>
              <a:t>историю</a:t>
            </a:r>
            <a:r>
              <a:rPr dirty="0">
                <a:latin typeface="Microsoft Sans Serif"/>
                <a:cs typeface="Microsoft Sans Serif"/>
              </a:rPr>
              <a:t> </a:t>
            </a:r>
            <a:r>
              <a:rPr spc="-20" dirty="0">
                <a:latin typeface="Microsoft Sans Serif"/>
                <a:cs typeface="Microsoft Sans Serif"/>
              </a:rPr>
              <a:t>России,</a:t>
            </a:r>
            <a:r>
              <a:rPr spc="11" dirty="0">
                <a:latin typeface="Microsoft Sans Serif"/>
                <a:cs typeface="Microsoft Sans Serif"/>
              </a:rPr>
              <a:t> </a:t>
            </a:r>
            <a:r>
              <a:rPr spc="-15" dirty="0">
                <a:latin typeface="Microsoft Sans Serif"/>
                <a:cs typeface="Microsoft Sans Serif"/>
              </a:rPr>
              <a:t>осознание </a:t>
            </a:r>
            <a:r>
              <a:rPr spc="-11" dirty="0">
                <a:latin typeface="Microsoft Sans Serif"/>
                <a:cs typeface="Microsoft Sans Serif"/>
              </a:rPr>
              <a:t> своей</a:t>
            </a:r>
            <a:r>
              <a:rPr spc="20" dirty="0">
                <a:latin typeface="Microsoft Sans Serif"/>
                <a:cs typeface="Microsoft Sans Serif"/>
              </a:rPr>
              <a:t> </a:t>
            </a:r>
            <a:r>
              <a:rPr spc="-15" dirty="0">
                <a:latin typeface="Microsoft Sans Serif"/>
                <a:cs typeface="Microsoft Sans Serif"/>
              </a:rPr>
              <a:t>этнической </a:t>
            </a:r>
            <a:r>
              <a:rPr spc="-5" dirty="0">
                <a:latin typeface="Microsoft Sans Serif"/>
                <a:cs typeface="Microsoft Sans Serif"/>
              </a:rPr>
              <a:t>и</a:t>
            </a:r>
            <a:r>
              <a:rPr spc="11" dirty="0">
                <a:latin typeface="Microsoft Sans Serif"/>
                <a:cs typeface="Microsoft Sans Serif"/>
              </a:rPr>
              <a:t> </a:t>
            </a:r>
            <a:r>
              <a:rPr spc="-5" dirty="0" err="1">
                <a:latin typeface="Microsoft Sans Serif"/>
                <a:cs typeface="Microsoft Sans Serif"/>
              </a:rPr>
              <a:t>национальной</a:t>
            </a:r>
            <a:r>
              <a:rPr lang="ru-RU" spc="-5" dirty="0">
                <a:latin typeface="Microsoft Sans Serif"/>
                <a:cs typeface="Microsoft Sans Serif"/>
              </a:rPr>
              <a:t> </a:t>
            </a:r>
            <a:r>
              <a:rPr spc="-11" dirty="0" err="1">
                <a:latin typeface="Microsoft Sans Serif"/>
                <a:cs typeface="Microsoft Sans Serif"/>
              </a:rPr>
              <a:t>принадлежности</a:t>
            </a:r>
            <a:r>
              <a:rPr spc="-11" dirty="0">
                <a:latin typeface="Microsoft Sans Serif"/>
                <a:cs typeface="Microsoft Sans Serif"/>
              </a:rPr>
              <a:t>;</a:t>
            </a:r>
            <a:r>
              <a:rPr spc="11" dirty="0">
                <a:latin typeface="Microsoft Sans Serif"/>
                <a:cs typeface="Microsoft Sans Serif"/>
              </a:rPr>
              <a:t> </a:t>
            </a:r>
            <a:r>
              <a:rPr spc="-15" dirty="0">
                <a:latin typeface="Microsoft Sans Serif"/>
                <a:cs typeface="Microsoft Sans Serif"/>
              </a:rPr>
              <a:t>формирование</a:t>
            </a:r>
            <a:r>
              <a:rPr spc="31" dirty="0">
                <a:latin typeface="Microsoft Sans Serif"/>
                <a:cs typeface="Microsoft Sans Serif"/>
              </a:rPr>
              <a:t> </a:t>
            </a:r>
            <a:r>
              <a:rPr spc="-15" dirty="0">
                <a:latin typeface="Microsoft Sans Serif"/>
                <a:cs typeface="Microsoft Sans Serif"/>
              </a:rPr>
              <a:t>ценностей </a:t>
            </a:r>
            <a:r>
              <a:rPr spc="-11" dirty="0">
                <a:latin typeface="Microsoft Sans Serif"/>
                <a:cs typeface="Microsoft Sans Serif"/>
              </a:rPr>
              <a:t> </a:t>
            </a:r>
            <a:r>
              <a:rPr spc="-15" dirty="0">
                <a:latin typeface="Microsoft Sans Serif"/>
                <a:cs typeface="Microsoft Sans Serif"/>
              </a:rPr>
              <a:t>многонационального</a:t>
            </a:r>
            <a:r>
              <a:rPr spc="31" dirty="0">
                <a:latin typeface="Microsoft Sans Serif"/>
                <a:cs typeface="Microsoft Sans Serif"/>
              </a:rPr>
              <a:t> </a:t>
            </a:r>
            <a:r>
              <a:rPr spc="-20" dirty="0">
                <a:latin typeface="Microsoft Sans Serif"/>
                <a:cs typeface="Microsoft Sans Serif"/>
              </a:rPr>
              <a:t>российского</a:t>
            </a:r>
            <a:r>
              <a:rPr dirty="0">
                <a:latin typeface="Microsoft Sans Serif"/>
                <a:cs typeface="Microsoft Sans Serif"/>
              </a:rPr>
              <a:t> </a:t>
            </a:r>
            <a:r>
              <a:rPr spc="-11" dirty="0">
                <a:latin typeface="Microsoft Sans Serif"/>
                <a:cs typeface="Microsoft Sans Serif"/>
              </a:rPr>
              <a:t>общества;</a:t>
            </a:r>
            <a:endParaRPr dirty="0">
              <a:latin typeface="Microsoft Sans Serif"/>
              <a:cs typeface="Microsoft Sans Serif"/>
            </a:endParaRPr>
          </a:p>
          <a:p>
            <a:pPr marL="12700" marR="5080"/>
            <a:r>
              <a:rPr spc="-11" dirty="0">
                <a:latin typeface="Microsoft Sans Serif"/>
                <a:cs typeface="Microsoft Sans Serif"/>
              </a:rPr>
              <a:t>становление</a:t>
            </a:r>
            <a:r>
              <a:rPr spc="15" dirty="0">
                <a:latin typeface="Microsoft Sans Serif"/>
                <a:cs typeface="Microsoft Sans Serif"/>
              </a:rPr>
              <a:t> </a:t>
            </a:r>
            <a:r>
              <a:rPr spc="-20" dirty="0">
                <a:latin typeface="Microsoft Sans Serif"/>
                <a:cs typeface="Microsoft Sans Serif"/>
              </a:rPr>
              <a:t>гуманистических</a:t>
            </a:r>
            <a:r>
              <a:rPr spc="40" dirty="0">
                <a:latin typeface="Microsoft Sans Serif"/>
                <a:cs typeface="Microsoft Sans Serif"/>
              </a:rPr>
              <a:t> </a:t>
            </a:r>
            <a:r>
              <a:rPr spc="-5" dirty="0">
                <a:latin typeface="Microsoft Sans Serif"/>
                <a:cs typeface="Microsoft Sans Serif"/>
              </a:rPr>
              <a:t>и</a:t>
            </a:r>
            <a:r>
              <a:rPr spc="15" dirty="0">
                <a:latin typeface="Microsoft Sans Serif"/>
                <a:cs typeface="Microsoft Sans Serif"/>
              </a:rPr>
              <a:t> </a:t>
            </a:r>
            <a:r>
              <a:rPr spc="-31" dirty="0">
                <a:latin typeface="Microsoft Sans Serif"/>
                <a:cs typeface="Microsoft Sans Serif"/>
              </a:rPr>
              <a:t>демократических </a:t>
            </a:r>
            <a:r>
              <a:rPr spc="-465" dirty="0">
                <a:latin typeface="Microsoft Sans Serif"/>
                <a:cs typeface="Microsoft Sans Serif"/>
              </a:rPr>
              <a:t> </a:t>
            </a:r>
            <a:r>
              <a:rPr spc="-11" dirty="0">
                <a:latin typeface="Microsoft Sans Serif"/>
                <a:cs typeface="Microsoft Sans Serif"/>
              </a:rPr>
              <a:t>ценностных</a:t>
            </a:r>
            <a:r>
              <a:rPr spc="31" dirty="0">
                <a:latin typeface="Microsoft Sans Serif"/>
                <a:cs typeface="Microsoft Sans Serif"/>
              </a:rPr>
              <a:t> </a:t>
            </a:r>
            <a:r>
              <a:rPr spc="-11" dirty="0">
                <a:latin typeface="Microsoft Sans Serif"/>
                <a:cs typeface="Microsoft Sans Serif"/>
              </a:rPr>
              <a:t>ориентаций;</a:t>
            </a:r>
            <a:endParaRPr dirty="0">
              <a:latin typeface="Microsoft Sans Serif"/>
              <a:cs typeface="Microsoft Sans Serif"/>
            </a:endParaRPr>
          </a:p>
          <a:p>
            <a:pPr marL="12700">
              <a:spcBef>
                <a:spcPts val="5"/>
              </a:spcBef>
            </a:pPr>
            <a:r>
              <a:rPr spc="780" dirty="0">
                <a:latin typeface="Microsoft Sans Serif"/>
                <a:cs typeface="Microsoft Sans Serif"/>
              </a:rPr>
              <a:t>…</a:t>
            </a:r>
            <a:endParaRPr dirty="0">
              <a:latin typeface="Microsoft Sans Serif"/>
              <a:cs typeface="Microsoft Sans Serif"/>
            </a:endParaRPr>
          </a:p>
          <a:p>
            <a:pPr marL="12700" marR="459094"/>
            <a:r>
              <a:rPr spc="-5" dirty="0">
                <a:latin typeface="Microsoft Sans Serif"/>
                <a:cs typeface="Microsoft Sans Serif"/>
              </a:rPr>
              <a:t>10)</a:t>
            </a:r>
            <a:r>
              <a:rPr spc="15" dirty="0">
                <a:latin typeface="Microsoft Sans Serif"/>
                <a:cs typeface="Microsoft Sans Serif"/>
              </a:rPr>
              <a:t> </a:t>
            </a:r>
            <a:r>
              <a:rPr spc="-15" dirty="0">
                <a:latin typeface="Microsoft Sans Serif"/>
                <a:cs typeface="Microsoft Sans Serif"/>
              </a:rPr>
              <a:t>формирование</a:t>
            </a:r>
            <a:r>
              <a:rPr spc="40" dirty="0">
                <a:latin typeface="Microsoft Sans Serif"/>
                <a:cs typeface="Microsoft Sans Serif"/>
              </a:rPr>
              <a:t> </a:t>
            </a:r>
            <a:r>
              <a:rPr spc="-25" dirty="0">
                <a:latin typeface="Microsoft Sans Serif"/>
                <a:cs typeface="Microsoft Sans Serif"/>
              </a:rPr>
              <a:t>установки</a:t>
            </a:r>
            <a:r>
              <a:rPr spc="51" dirty="0">
                <a:latin typeface="Microsoft Sans Serif"/>
                <a:cs typeface="Microsoft Sans Serif"/>
              </a:rPr>
              <a:t> </a:t>
            </a:r>
            <a:r>
              <a:rPr spc="-11" dirty="0">
                <a:latin typeface="Microsoft Sans Serif"/>
                <a:cs typeface="Microsoft Sans Serif"/>
              </a:rPr>
              <a:t>на</a:t>
            </a:r>
            <a:r>
              <a:rPr spc="20" dirty="0">
                <a:latin typeface="Microsoft Sans Serif"/>
                <a:cs typeface="Microsoft Sans Serif"/>
              </a:rPr>
              <a:t> </a:t>
            </a:r>
            <a:r>
              <a:rPr spc="-25" dirty="0">
                <a:latin typeface="Microsoft Sans Serif"/>
                <a:cs typeface="Microsoft Sans Serif"/>
              </a:rPr>
              <a:t>безопасный, </a:t>
            </a:r>
            <a:r>
              <a:rPr spc="-459" dirty="0">
                <a:latin typeface="Microsoft Sans Serif"/>
                <a:cs typeface="Microsoft Sans Serif"/>
              </a:rPr>
              <a:t> </a:t>
            </a:r>
            <a:r>
              <a:rPr spc="-20" dirty="0">
                <a:latin typeface="Microsoft Sans Serif"/>
                <a:cs typeface="Microsoft Sans Serif"/>
              </a:rPr>
              <a:t>здоровый</a:t>
            </a:r>
            <a:r>
              <a:rPr spc="20" dirty="0">
                <a:latin typeface="Microsoft Sans Serif"/>
                <a:cs typeface="Microsoft Sans Serif"/>
              </a:rPr>
              <a:t> </a:t>
            </a:r>
            <a:r>
              <a:rPr spc="-31" dirty="0">
                <a:latin typeface="Microsoft Sans Serif"/>
                <a:cs typeface="Microsoft Sans Serif"/>
              </a:rPr>
              <a:t>образ</a:t>
            </a:r>
            <a:r>
              <a:rPr spc="40" dirty="0">
                <a:latin typeface="Microsoft Sans Serif"/>
                <a:cs typeface="Microsoft Sans Serif"/>
              </a:rPr>
              <a:t> </a:t>
            </a:r>
            <a:r>
              <a:rPr spc="-31" dirty="0">
                <a:latin typeface="Microsoft Sans Serif"/>
                <a:cs typeface="Microsoft Sans Serif"/>
              </a:rPr>
              <a:t>жизни,</a:t>
            </a:r>
            <a:r>
              <a:rPr spc="11" dirty="0">
                <a:latin typeface="Microsoft Sans Serif"/>
                <a:cs typeface="Microsoft Sans Serif"/>
              </a:rPr>
              <a:t> </a:t>
            </a:r>
            <a:r>
              <a:rPr spc="-5" dirty="0">
                <a:latin typeface="Microsoft Sans Serif"/>
                <a:cs typeface="Microsoft Sans Serif"/>
              </a:rPr>
              <a:t>наличие</a:t>
            </a:r>
            <a:r>
              <a:rPr spc="11" dirty="0">
                <a:latin typeface="Microsoft Sans Serif"/>
                <a:cs typeface="Microsoft Sans Serif"/>
              </a:rPr>
              <a:t> </a:t>
            </a:r>
            <a:r>
              <a:rPr spc="-20" dirty="0">
                <a:latin typeface="Microsoft Sans Serif"/>
                <a:cs typeface="Microsoft Sans Serif"/>
              </a:rPr>
              <a:t>мотивации</a:t>
            </a:r>
            <a:r>
              <a:rPr spc="5" dirty="0">
                <a:latin typeface="Microsoft Sans Serif"/>
                <a:cs typeface="Microsoft Sans Serif"/>
              </a:rPr>
              <a:t> </a:t>
            </a:r>
            <a:r>
              <a:rPr spc="-115" dirty="0">
                <a:latin typeface="Microsoft Sans Serif"/>
                <a:cs typeface="Microsoft Sans Serif"/>
              </a:rPr>
              <a:t>к </a:t>
            </a:r>
            <a:r>
              <a:rPr spc="-111" dirty="0">
                <a:latin typeface="Microsoft Sans Serif"/>
                <a:cs typeface="Microsoft Sans Serif"/>
              </a:rPr>
              <a:t> </a:t>
            </a:r>
            <a:r>
              <a:rPr spc="-25" dirty="0">
                <a:latin typeface="Microsoft Sans Serif"/>
                <a:cs typeface="Microsoft Sans Serif"/>
              </a:rPr>
              <a:t>творческому</a:t>
            </a:r>
            <a:r>
              <a:rPr spc="20" dirty="0">
                <a:latin typeface="Microsoft Sans Serif"/>
                <a:cs typeface="Microsoft Sans Serif"/>
              </a:rPr>
              <a:t> </a:t>
            </a:r>
            <a:r>
              <a:rPr spc="-55" dirty="0">
                <a:latin typeface="Microsoft Sans Serif"/>
                <a:cs typeface="Microsoft Sans Serif"/>
              </a:rPr>
              <a:t>труду,</a:t>
            </a:r>
            <a:r>
              <a:rPr spc="60" dirty="0">
                <a:latin typeface="Microsoft Sans Serif"/>
                <a:cs typeface="Microsoft Sans Serif"/>
              </a:rPr>
              <a:t> </a:t>
            </a:r>
            <a:r>
              <a:rPr spc="-15" dirty="0">
                <a:latin typeface="Microsoft Sans Serif"/>
                <a:cs typeface="Microsoft Sans Serif"/>
              </a:rPr>
              <a:t>работе</a:t>
            </a:r>
            <a:r>
              <a:rPr spc="31" dirty="0">
                <a:latin typeface="Microsoft Sans Serif"/>
                <a:cs typeface="Microsoft Sans Serif"/>
              </a:rPr>
              <a:t> </a:t>
            </a:r>
            <a:r>
              <a:rPr spc="-11" dirty="0">
                <a:latin typeface="Microsoft Sans Serif"/>
                <a:cs typeface="Microsoft Sans Serif"/>
              </a:rPr>
              <a:t>на</a:t>
            </a:r>
            <a:r>
              <a:rPr spc="20" dirty="0">
                <a:latin typeface="Microsoft Sans Serif"/>
                <a:cs typeface="Microsoft Sans Serif"/>
              </a:rPr>
              <a:t> </a:t>
            </a:r>
            <a:r>
              <a:rPr spc="-65" dirty="0">
                <a:latin typeface="Microsoft Sans Serif"/>
                <a:cs typeface="Microsoft Sans Serif"/>
              </a:rPr>
              <a:t>результат, </a:t>
            </a:r>
            <a:r>
              <a:rPr spc="-60" dirty="0">
                <a:latin typeface="Microsoft Sans Serif"/>
                <a:cs typeface="Microsoft Sans Serif"/>
              </a:rPr>
              <a:t> </a:t>
            </a:r>
            <a:r>
              <a:rPr spc="-25" dirty="0">
                <a:latin typeface="Microsoft Sans Serif"/>
                <a:cs typeface="Microsoft Sans Serif"/>
              </a:rPr>
              <a:t>бережному </a:t>
            </a:r>
            <a:r>
              <a:rPr spc="-11" dirty="0">
                <a:latin typeface="Microsoft Sans Serif"/>
                <a:cs typeface="Microsoft Sans Serif"/>
              </a:rPr>
              <a:t>отношению </a:t>
            </a:r>
            <a:r>
              <a:rPr spc="-115" dirty="0">
                <a:latin typeface="Microsoft Sans Serif"/>
                <a:cs typeface="Microsoft Sans Serif"/>
              </a:rPr>
              <a:t>к</a:t>
            </a:r>
            <a:r>
              <a:rPr spc="-111" dirty="0">
                <a:latin typeface="Microsoft Sans Serif"/>
                <a:cs typeface="Microsoft Sans Serif"/>
              </a:rPr>
              <a:t> </a:t>
            </a:r>
            <a:r>
              <a:rPr spc="-20" dirty="0">
                <a:latin typeface="Microsoft Sans Serif"/>
                <a:cs typeface="Microsoft Sans Serif"/>
              </a:rPr>
              <a:t>материальным </a:t>
            </a:r>
            <a:r>
              <a:rPr dirty="0">
                <a:latin typeface="Microsoft Sans Serif"/>
                <a:cs typeface="Microsoft Sans Serif"/>
              </a:rPr>
              <a:t>и </a:t>
            </a:r>
            <a:r>
              <a:rPr spc="5" dirty="0">
                <a:latin typeface="Microsoft Sans Serif"/>
                <a:cs typeface="Microsoft Sans Serif"/>
              </a:rPr>
              <a:t> </a:t>
            </a:r>
            <a:r>
              <a:rPr spc="-20" dirty="0">
                <a:latin typeface="Microsoft Sans Serif"/>
                <a:cs typeface="Microsoft Sans Serif"/>
              </a:rPr>
              <a:t>духовным</a:t>
            </a:r>
            <a:r>
              <a:rPr spc="65" dirty="0">
                <a:latin typeface="Microsoft Sans Serif"/>
                <a:cs typeface="Microsoft Sans Serif"/>
              </a:rPr>
              <a:t> </a:t>
            </a:r>
            <a:r>
              <a:rPr spc="-15" dirty="0">
                <a:latin typeface="Microsoft Sans Serif"/>
                <a:cs typeface="Microsoft Sans Serif"/>
              </a:rPr>
              <a:t>ценностям.</a:t>
            </a:r>
            <a:endParaRPr dirty="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273801" y="1571613"/>
            <a:ext cx="4977131" cy="430951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208273">
              <a:spcBef>
                <a:spcPts val="105"/>
              </a:spcBef>
            </a:pPr>
            <a:r>
              <a:rPr sz="2000" spc="-45" dirty="0">
                <a:solidFill>
                  <a:srgbClr val="2E5496"/>
                </a:solidFill>
                <a:latin typeface="Microsoft Sans Serif"/>
                <a:cs typeface="Microsoft Sans Serif"/>
              </a:rPr>
              <a:t>Группы</a:t>
            </a:r>
            <a:r>
              <a:rPr sz="2000" spc="20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2E5496"/>
                </a:solidFill>
                <a:latin typeface="Microsoft Sans Serif"/>
                <a:cs typeface="Microsoft Sans Serif"/>
              </a:rPr>
              <a:t>личностных</a:t>
            </a:r>
            <a:r>
              <a:rPr sz="2000" spc="-25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2000" spc="-45" dirty="0">
                <a:solidFill>
                  <a:srgbClr val="2E5496"/>
                </a:solidFill>
                <a:latin typeface="Microsoft Sans Serif"/>
                <a:cs typeface="Microsoft Sans Serif"/>
              </a:rPr>
              <a:t>результатов</a:t>
            </a:r>
            <a:r>
              <a:rPr sz="2000" spc="15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2000" spc="-11" dirty="0">
                <a:solidFill>
                  <a:srgbClr val="2E5496"/>
                </a:solidFill>
                <a:latin typeface="Microsoft Sans Serif"/>
                <a:cs typeface="Microsoft Sans Serif"/>
              </a:rPr>
              <a:t>(по </a:t>
            </a:r>
            <a:r>
              <a:rPr sz="2000" spc="-5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2E5496"/>
                </a:solidFill>
                <a:latin typeface="Microsoft Sans Serif"/>
                <a:cs typeface="Microsoft Sans Serif"/>
              </a:rPr>
              <a:t>направлениям</a:t>
            </a:r>
            <a:r>
              <a:rPr sz="2000" spc="-5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2E5496"/>
                </a:solidFill>
                <a:latin typeface="Microsoft Sans Serif"/>
                <a:cs typeface="Microsoft Sans Serif"/>
              </a:rPr>
              <a:t>воспитательной</a:t>
            </a:r>
            <a:r>
              <a:rPr sz="2000" spc="-5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2000" spc="-11" dirty="0">
                <a:solidFill>
                  <a:srgbClr val="2E5496"/>
                </a:solidFill>
                <a:latin typeface="Microsoft Sans Serif"/>
                <a:cs typeface="Microsoft Sans Serif"/>
              </a:rPr>
              <a:t>работы):</a:t>
            </a:r>
            <a:endParaRPr sz="2000" dirty="0">
              <a:latin typeface="Microsoft Sans Serif"/>
              <a:cs typeface="Microsoft Sans Serif"/>
            </a:endParaRPr>
          </a:p>
          <a:p>
            <a:pPr marL="266693" indent="-254628">
              <a:spcBef>
                <a:spcPts val="5"/>
              </a:spcBef>
              <a:buAutoNum type="arabicPeriod"/>
              <a:tabLst>
                <a:tab pos="267328" algn="l"/>
              </a:tabLst>
            </a:pPr>
            <a:r>
              <a:rPr spc="-20" dirty="0">
                <a:solidFill>
                  <a:srgbClr val="2E5496"/>
                </a:solidFill>
                <a:latin typeface="Microsoft Sans Serif"/>
                <a:cs typeface="Microsoft Sans Serif"/>
              </a:rPr>
              <a:t>Патриотическое</a:t>
            </a:r>
            <a:r>
              <a:rPr spc="5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pc="-15" dirty="0">
                <a:solidFill>
                  <a:srgbClr val="2E5496"/>
                </a:solidFill>
                <a:latin typeface="Microsoft Sans Serif"/>
                <a:cs typeface="Microsoft Sans Serif"/>
              </a:rPr>
              <a:t>воспитание</a:t>
            </a:r>
            <a:r>
              <a:rPr spc="20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pc="-5" dirty="0">
                <a:solidFill>
                  <a:srgbClr val="2E5496"/>
                </a:solidFill>
                <a:latin typeface="Microsoft Sans Serif"/>
                <a:cs typeface="Microsoft Sans Serif"/>
              </a:rPr>
              <a:t>(4)</a:t>
            </a:r>
            <a:endParaRPr dirty="0">
              <a:latin typeface="Microsoft Sans Serif"/>
              <a:cs typeface="Microsoft Sans Serif"/>
            </a:endParaRPr>
          </a:p>
          <a:p>
            <a:pPr marL="266693" indent="-254628">
              <a:spcBef>
                <a:spcPts val="5"/>
              </a:spcBef>
              <a:buAutoNum type="arabicPeriod"/>
              <a:tabLst>
                <a:tab pos="267328" algn="l"/>
              </a:tabLst>
            </a:pPr>
            <a:r>
              <a:rPr spc="-31" dirty="0">
                <a:solidFill>
                  <a:srgbClr val="2E5496"/>
                </a:solidFill>
                <a:latin typeface="Microsoft Sans Serif"/>
                <a:cs typeface="Microsoft Sans Serif"/>
              </a:rPr>
              <a:t>Гражданское</a:t>
            </a:r>
            <a:r>
              <a:rPr spc="-11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pc="-15" dirty="0">
                <a:solidFill>
                  <a:srgbClr val="2E5496"/>
                </a:solidFill>
                <a:latin typeface="Microsoft Sans Serif"/>
                <a:cs typeface="Microsoft Sans Serif"/>
              </a:rPr>
              <a:t>воспитание</a:t>
            </a:r>
            <a:r>
              <a:rPr spc="11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dirty="0">
                <a:solidFill>
                  <a:srgbClr val="2E5496"/>
                </a:solidFill>
                <a:latin typeface="Microsoft Sans Serif"/>
                <a:cs typeface="Microsoft Sans Serif"/>
              </a:rPr>
              <a:t>(8)</a:t>
            </a:r>
            <a:endParaRPr dirty="0">
              <a:latin typeface="Microsoft Sans Serif"/>
              <a:cs typeface="Microsoft Sans Serif"/>
            </a:endParaRPr>
          </a:p>
          <a:p>
            <a:pPr marL="266693" indent="-254628">
              <a:buAutoNum type="arabicPeriod"/>
              <a:tabLst>
                <a:tab pos="267328" algn="l"/>
              </a:tabLst>
            </a:pPr>
            <a:r>
              <a:rPr spc="-15" dirty="0">
                <a:solidFill>
                  <a:srgbClr val="2E5496"/>
                </a:solidFill>
                <a:latin typeface="Microsoft Sans Serif"/>
                <a:cs typeface="Microsoft Sans Serif"/>
              </a:rPr>
              <a:t>Духовно-нравственное</a:t>
            </a:r>
            <a:r>
              <a:rPr spc="51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pc="-15" dirty="0">
                <a:solidFill>
                  <a:srgbClr val="2E5496"/>
                </a:solidFill>
                <a:latin typeface="Microsoft Sans Serif"/>
                <a:cs typeface="Microsoft Sans Serif"/>
              </a:rPr>
              <a:t>воспитание</a:t>
            </a:r>
            <a:r>
              <a:rPr spc="-5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dirty="0">
                <a:solidFill>
                  <a:srgbClr val="2E5496"/>
                </a:solidFill>
                <a:latin typeface="Microsoft Sans Serif"/>
                <a:cs typeface="Microsoft Sans Serif"/>
              </a:rPr>
              <a:t>(3)</a:t>
            </a:r>
            <a:endParaRPr dirty="0">
              <a:latin typeface="Microsoft Sans Serif"/>
              <a:cs typeface="Microsoft Sans Serif"/>
            </a:endParaRPr>
          </a:p>
          <a:p>
            <a:pPr marL="266693" indent="-254628">
              <a:buAutoNum type="arabicPeriod"/>
              <a:tabLst>
                <a:tab pos="267328" algn="l"/>
              </a:tabLst>
            </a:pPr>
            <a:r>
              <a:rPr spc="-20" dirty="0">
                <a:solidFill>
                  <a:srgbClr val="2E5496"/>
                </a:solidFill>
                <a:latin typeface="Microsoft Sans Serif"/>
                <a:cs typeface="Microsoft Sans Serif"/>
              </a:rPr>
              <a:t>Эстетическое</a:t>
            </a:r>
            <a:r>
              <a:rPr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pc="-15" dirty="0">
                <a:solidFill>
                  <a:srgbClr val="2E5496"/>
                </a:solidFill>
                <a:latin typeface="Microsoft Sans Serif"/>
                <a:cs typeface="Microsoft Sans Serif"/>
              </a:rPr>
              <a:t>воспитание</a:t>
            </a:r>
            <a:r>
              <a:rPr spc="5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dirty="0">
                <a:solidFill>
                  <a:srgbClr val="2E5496"/>
                </a:solidFill>
                <a:latin typeface="Microsoft Sans Serif"/>
                <a:cs typeface="Microsoft Sans Serif"/>
              </a:rPr>
              <a:t>(3)</a:t>
            </a:r>
            <a:endParaRPr dirty="0">
              <a:latin typeface="Microsoft Sans Serif"/>
              <a:cs typeface="Microsoft Sans Serif"/>
            </a:endParaRPr>
          </a:p>
          <a:p>
            <a:pPr marL="266693" indent="-254628">
              <a:buAutoNum type="arabicPeriod"/>
              <a:tabLst>
                <a:tab pos="267328" algn="l"/>
              </a:tabLst>
            </a:pPr>
            <a:r>
              <a:rPr spc="-11" dirty="0">
                <a:solidFill>
                  <a:srgbClr val="2E5496"/>
                </a:solidFill>
                <a:latin typeface="Microsoft Sans Serif"/>
                <a:cs typeface="Microsoft Sans Serif"/>
              </a:rPr>
              <a:t>Воспитание</a:t>
            </a:r>
            <a:r>
              <a:rPr spc="5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pc="-11" dirty="0">
                <a:solidFill>
                  <a:srgbClr val="2E5496"/>
                </a:solidFill>
                <a:latin typeface="Microsoft Sans Serif"/>
                <a:cs typeface="Microsoft Sans Serif"/>
              </a:rPr>
              <a:t>ценности</a:t>
            </a:r>
            <a:r>
              <a:rPr spc="11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pc="-20" dirty="0">
                <a:solidFill>
                  <a:srgbClr val="2E5496"/>
                </a:solidFill>
                <a:latin typeface="Microsoft Sans Serif"/>
                <a:cs typeface="Microsoft Sans Serif"/>
              </a:rPr>
              <a:t>научного</a:t>
            </a:r>
            <a:r>
              <a:rPr spc="40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pc="-25" dirty="0">
                <a:solidFill>
                  <a:srgbClr val="2E5496"/>
                </a:solidFill>
                <a:latin typeface="Microsoft Sans Serif"/>
                <a:cs typeface="Microsoft Sans Serif"/>
              </a:rPr>
              <a:t>познания</a:t>
            </a:r>
            <a:r>
              <a:rPr spc="25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dirty="0">
                <a:solidFill>
                  <a:srgbClr val="2E5496"/>
                </a:solidFill>
                <a:latin typeface="Microsoft Sans Serif"/>
                <a:cs typeface="Microsoft Sans Serif"/>
              </a:rPr>
              <a:t>(3)</a:t>
            </a:r>
            <a:endParaRPr dirty="0">
              <a:latin typeface="Microsoft Sans Serif"/>
              <a:cs typeface="Microsoft Sans Serif"/>
            </a:endParaRPr>
          </a:p>
          <a:p>
            <a:pPr marL="12700" marR="449569">
              <a:buAutoNum type="arabicPeriod"/>
              <a:tabLst>
                <a:tab pos="267328" algn="l"/>
              </a:tabLst>
            </a:pPr>
            <a:r>
              <a:rPr spc="-40" dirty="0">
                <a:solidFill>
                  <a:srgbClr val="2E5496"/>
                </a:solidFill>
                <a:latin typeface="Microsoft Sans Serif"/>
                <a:cs typeface="Microsoft Sans Serif"/>
              </a:rPr>
              <a:t>Физическое</a:t>
            </a:r>
            <a:r>
              <a:rPr spc="-20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pc="-15" dirty="0">
                <a:solidFill>
                  <a:srgbClr val="2E5496"/>
                </a:solidFill>
                <a:latin typeface="Microsoft Sans Serif"/>
                <a:cs typeface="Microsoft Sans Serif"/>
              </a:rPr>
              <a:t>воспитание.</a:t>
            </a:r>
            <a:r>
              <a:rPr spc="15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pc="-25" dirty="0">
                <a:solidFill>
                  <a:srgbClr val="2E5496"/>
                </a:solidFill>
                <a:latin typeface="Microsoft Sans Serif"/>
                <a:cs typeface="Microsoft Sans Serif"/>
              </a:rPr>
              <a:t>Формирование </a:t>
            </a:r>
            <a:r>
              <a:rPr spc="-465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pc="-40" dirty="0">
                <a:solidFill>
                  <a:srgbClr val="2E5496"/>
                </a:solidFill>
                <a:latin typeface="Microsoft Sans Serif"/>
                <a:cs typeface="Microsoft Sans Serif"/>
              </a:rPr>
              <a:t>культуры</a:t>
            </a:r>
            <a:r>
              <a:rPr spc="51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pc="-20" dirty="0">
                <a:solidFill>
                  <a:srgbClr val="2E5496"/>
                </a:solidFill>
                <a:latin typeface="Microsoft Sans Serif"/>
                <a:cs typeface="Microsoft Sans Serif"/>
              </a:rPr>
              <a:t>здоровья</a:t>
            </a:r>
            <a:r>
              <a:rPr spc="11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pc="-5" dirty="0">
                <a:solidFill>
                  <a:srgbClr val="2E5496"/>
                </a:solidFill>
                <a:latin typeface="Microsoft Sans Serif"/>
                <a:cs typeface="Microsoft Sans Serif"/>
              </a:rPr>
              <a:t>и</a:t>
            </a:r>
            <a:r>
              <a:rPr spc="15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pc="-11" dirty="0">
                <a:solidFill>
                  <a:srgbClr val="2E5496"/>
                </a:solidFill>
                <a:latin typeface="Microsoft Sans Serif"/>
                <a:cs typeface="Microsoft Sans Serif"/>
              </a:rPr>
              <a:t>эмоционального </a:t>
            </a:r>
            <a:r>
              <a:rPr spc="-5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pc="-25" dirty="0">
                <a:solidFill>
                  <a:srgbClr val="2E5496"/>
                </a:solidFill>
                <a:latin typeface="Microsoft Sans Serif"/>
                <a:cs typeface="Microsoft Sans Serif"/>
              </a:rPr>
              <a:t>благополучия</a:t>
            </a:r>
            <a:r>
              <a:rPr spc="25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dirty="0">
                <a:solidFill>
                  <a:srgbClr val="2E5496"/>
                </a:solidFill>
                <a:latin typeface="Microsoft Sans Serif"/>
                <a:cs typeface="Microsoft Sans Serif"/>
              </a:rPr>
              <a:t>(5)</a:t>
            </a:r>
            <a:endParaRPr dirty="0">
              <a:latin typeface="Microsoft Sans Serif"/>
              <a:cs typeface="Microsoft Sans Serif"/>
            </a:endParaRPr>
          </a:p>
          <a:p>
            <a:pPr marL="266693" indent="-254628">
              <a:buAutoNum type="arabicPeriod"/>
              <a:tabLst>
                <a:tab pos="267328" algn="l"/>
              </a:tabLst>
            </a:pPr>
            <a:r>
              <a:rPr spc="-31" dirty="0">
                <a:solidFill>
                  <a:srgbClr val="2E5496"/>
                </a:solidFill>
                <a:latin typeface="Microsoft Sans Serif"/>
                <a:cs typeface="Microsoft Sans Serif"/>
              </a:rPr>
              <a:t>Трудовое</a:t>
            </a:r>
            <a:r>
              <a:rPr spc="5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pc="-15" dirty="0">
                <a:solidFill>
                  <a:srgbClr val="2E5496"/>
                </a:solidFill>
                <a:latin typeface="Microsoft Sans Serif"/>
                <a:cs typeface="Microsoft Sans Serif"/>
              </a:rPr>
              <a:t>воспитание</a:t>
            </a:r>
            <a:r>
              <a:rPr spc="11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dirty="0">
                <a:solidFill>
                  <a:srgbClr val="2E5496"/>
                </a:solidFill>
                <a:latin typeface="Microsoft Sans Serif"/>
                <a:cs typeface="Microsoft Sans Serif"/>
              </a:rPr>
              <a:t>(5)</a:t>
            </a:r>
            <a:endParaRPr dirty="0">
              <a:latin typeface="Microsoft Sans Serif"/>
              <a:cs typeface="Microsoft Sans Serif"/>
            </a:endParaRPr>
          </a:p>
          <a:p>
            <a:pPr marL="266693" indent="-254628">
              <a:buAutoNum type="arabicPeriod"/>
              <a:tabLst>
                <a:tab pos="267328" algn="l"/>
              </a:tabLst>
            </a:pPr>
            <a:r>
              <a:rPr spc="-20" dirty="0">
                <a:solidFill>
                  <a:srgbClr val="2E5496"/>
                </a:solidFill>
                <a:latin typeface="Microsoft Sans Serif"/>
                <a:cs typeface="Microsoft Sans Serif"/>
              </a:rPr>
              <a:t>Экологическое</a:t>
            </a:r>
            <a:r>
              <a:rPr spc="-31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pc="-15" dirty="0">
                <a:solidFill>
                  <a:srgbClr val="2E5496"/>
                </a:solidFill>
                <a:latin typeface="Microsoft Sans Serif"/>
                <a:cs typeface="Microsoft Sans Serif"/>
              </a:rPr>
              <a:t>воспитание</a:t>
            </a:r>
            <a:r>
              <a:rPr spc="11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dirty="0">
                <a:solidFill>
                  <a:srgbClr val="2E5496"/>
                </a:solidFill>
                <a:latin typeface="Microsoft Sans Serif"/>
                <a:cs typeface="Microsoft Sans Serif"/>
              </a:rPr>
              <a:t>(5)</a:t>
            </a:r>
            <a:endParaRPr dirty="0">
              <a:latin typeface="Microsoft Sans Serif"/>
              <a:cs typeface="Microsoft Sans Serif"/>
            </a:endParaRPr>
          </a:p>
          <a:p>
            <a:pPr marL="12700">
              <a:lnSpc>
                <a:spcPts val="2155"/>
              </a:lnSpc>
            </a:pPr>
            <a:r>
              <a:rPr spc="780" dirty="0">
                <a:solidFill>
                  <a:srgbClr val="2E5496"/>
                </a:solidFill>
                <a:latin typeface="Microsoft Sans Serif"/>
                <a:cs typeface="Microsoft Sans Serif"/>
              </a:rPr>
              <a:t>…</a:t>
            </a:r>
            <a:endParaRPr dirty="0">
              <a:latin typeface="Microsoft Sans Serif"/>
              <a:cs typeface="Microsoft Sans Serif"/>
            </a:endParaRPr>
          </a:p>
          <a:p>
            <a:pPr marL="12700" marR="123822">
              <a:lnSpc>
                <a:spcPts val="2400"/>
              </a:lnSpc>
              <a:spcBef>
                <a:spcPts val="80"/>
              </a:spcBef>
            </a:pPr>
            <a:r>
              <a:rPr sz="2000" b="1" spc="-5" dirty="0">
                <a:solidFill>
                  <a:srgbClr val="4471C4"/>
                </a:solidFill>
                <a:latin typeface="Arial"/>
                <a:cs typeface="Arial"/>
              </a:rPr>
              <a:t>Всего</a:t>
            </a:r>
            <a:r>
              <a:rPr sz="2000" b="1" spc="-31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471C4"/>
                </a:solidFill>
                <a:latin typeface="Arial"/>
                <a:cs typeface="Arial"/>
              </a:rPr>
              <a:t>=</a:t>
            </a:r>
            <a:r>
              <a:rPr sz="2000" b="1" spc="-35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4471C4"/>
                </a:solidFill>
                <a:latin typeface="Arial"/>
                <a:cs typeface="Arial"/>
              </a:rPr>
              <a:t>36</a:t>
            </a:r>
            <a:r>
              <a:rPr sz="2000" b="1" spc="-11" dirty="0">
                <a:solidFill>
                  <a:srgbClr val="4471C4"/>
                </a:solidFill>
                <a:latin typeface="Arial"/>
                <a:cs typeface="Arial"/>
              </a:rPr>
              <a:t> конкретных</a:t>
            </a:r>
            <a:r>
              <a:rPr sz="2000" b="1" spc="-31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4471C4"/>
                </a:solidFill>
                <a:latin typeface="Arial"/>
                <a:cs typeface="Arial"/>
              </a:rPr>
              <a:t>формулировок </a:t>
            </a:r>
            <a:r>
              <a:rPr sz="2000" b="1" spc="-540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2000" b="1" spc="-11" dirty="0">
                <a:solidFill>
                  <a:srgbClr val="4471C4"/>
                </a:solidFill>
                <a:latin typeface="Arial"/>
                <a:cs typeface="Arial"/>
              </a:rPr>
              <a:t>личностных</a:t>
            </a:r>
            <a:r>
              <a:rPr sz="2000" b="1" spc="-5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2000" b="1" spc="-35" dirty="0">
                <a:solidFill>
                  <a:srgbClr val="4471C4"/>
                </a:solidFill>
                <a:latin typeface="Arial"/>
                <a:cs typeface="Arial"/>
              </a:rPr>
              <a:t>результатов</a:t>
            </a: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object 4">
            <a:extLst>
              <a:ext uri="{FF2B5EF4-FFF2-40B4-BE49-F238E27FC236}">
                <a16:creationId xmlns:a16="http://schemas.microsoft.com/office/drawing/2014/main" id="{3E25FD2A-1B18-47BE-96D7-6AF1A5C63E8F}"/>
              </a:ext>
            </a:extLst>
          </p:cNvPr>
          <p:cNvGrpSpPr/>
          <p:nvPr/>
        </p:nvGrpSpPr>
        <p:grpSpPr>
          <a:xfrm>
            <a:off x="2" y="152402"/>
            <a:ext cx="3548743" cy="3001615"/>
            <a:chOff x="7228966" y="2920997"/>
            <a:chExt cx="4963033" cy="3937001"/>
          </a:xfrm>
        </p:grpSpPr>
        <p:pic>
          <p:nvPicPr>
            <p:cNvPr id="7" name="object 7">
              <a:extLst>
                <a:ext uri="{FF2B5EF4-FFF2-40B4-BE49-F238E27FC236}">
                  <a16:creationId xmlns:a16="http://schemas.microsoft.com/office/drawing/2014/main" id="{EF5862A3-5474-4098-9D86-088738B54C23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28966" y="2920997"/>
              <a:ext cx="4963032" cy="3937000"/>
            </a:xfrm>
            <a:prstGeom prst="rect">
              <a:avLst/>
            </a:prstGeom>
          </p:spPr>
        </p:pic>
        <p:pic>
          <p:nvPicPr>
            <p:cNvPr id="8" name="object 8">
              <a:extLst>
                <a:ext uri="{FF2B5EF4-FFF2-40B4-BE49-F238E27FC236}">
                  <a16:creationId xmlns:a16="http://schemas.microsoft.com/office/drawing/2014/main" id="{F0054D9F-6574-45E3-96BA-20E131936D45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97495" y="3084574"/>
              <a:ext cx="4794504" cy="3773424"/>
            </a:xfrm>
            <a:prstGeom prst="rect">
              <a:avLst/>
            </a:prstGeom>
          </p:spPr>
        </p:pic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F10B11-1A78-4FFD-B375-4A2FE676E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1664" y="620688"/>
            <a:ext cx="8784976" cy="72008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О рабочих программах и не только …</a:t>
            </a:r>
            <a:endParaRPr lang="ru-RU" sz="32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Bookman Old Style" panose="02050604050505020204" pitchFamily="18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C09ABB-4A69-6009-FCBC-DE5EE21EC894}"/>
              </a:ext>
            </a:extLst>
          </p:cNvPr>
          <p:cNvSpPr txBox="1"/>
          <p:nvPr/>
        </p:nvSpPr>
        <p:spPr>
          <a:xfrm>
            <a:off x="4953000" y="2362201"/>
            <a:ext cx="6705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latin typeface="Calibri"/>
                <a:cs typeface="Calibri"/>
              </a:rPr>
              <a:t>П. 3</a:t>
            </a:r>
            <a:r>
              <a:rPr lang="ru-RU" sz="2800" b="1" spc="-11" dirty="0">
                <a:latin typeface="Calibri"/>
                <a:cs typeface="Calibri"/>
              </a:rPr>
              <a:t>1</a:t>
            </a:r>
            <a:r>
              <a:rPr lang="ru-RU" sz="2800" b="1" spc="-5" dirty="0">
                <a:latin typeface="Calibri"/>
                <a:cs typeface="Calibri"/>
              </a:rPr>
              <a:t>.</a:t>
            </a:r>
            <a:r>
              <a:rPr lang="ru-RU" sz="2800" b="1" dirty="0">
                <a:latin typeface="Calibri"/>
                <a:cs typeface="Calibri"/>
              </a:rPr>
              <a:t>1. </a:t>
            </a:r>
            <a:r>
              <a:rPr lang="ru-RU" sz="2800" b="1" spc="-5" dirty="0">
                <a:latin typeface="Calibri"/>
                <a:cs typeface="Calibri"/>
              </a:rPr>
              <a:t>Ф</a:t>
            </a:r>
            <a:r>
              <a:rPr lang="ru-RU" sz="2800" b="1" spc="-75" dirty="0">
                <a:latin typeface="Calibri"/>
                <a:cs typeface="Calibri"/>
              </a:rPr>
              <a:t>Г</a:t>
            </a:r>
            <a:r>
              <a:rPr lang="ru-RU" sz="2800" b="1" spc="-11" dirty="0">
                <a:latin typeface="Calibri"/>
                <a:cs typeface="Calibri"/>
              </a:rPr>
              <a:t>О</a:t>
            </a:r>
            <a:r>
              <a:rPr lang="ru-RU" sz="2800" b="1" dirty="0">
                <a:latin typeface="Calibri"/>
                <a:cs typeface="Calibri"/>
              </a:rPr>
              <a:t>С </a:t>
            </a:r>
            <a:r>
              <a:rPr lang="ru-RU" sz="2800" b="1" spc="-15" dirty="0">
                <a:latin typeface="Calibri"/>
                <a:cs typeface="Calibri"/>
              </a:rPr>
              <a:t>Н</a:t>
            </a:r>
            <a:r>
              <a:rPr lang="ru-RU" sz="2800" b="1" spc="-5" dirty="0">
                <a:latin typeface="Calibri"/>
                <a:cs typeface="Calibri"/>
              </a:rPr>
              <a:t>О</a:t>
            </a:r>
            <a:r>
              <a:rPr lang="ru-RU" sz="2800" b="1" dirty="0">
                <a:latin typeface="Calibri"/>
                <a:cs typeface="Calibri"/>
              </a:rPr>
              <a:t>О/ П. </a:t>
            </a:r>
            <a:r>
              <a:rPr lang="ru-RU" sz="2800" b="1" spc="-11" dirty="0">
                <a:latin typeface="Calibri"/>
                <a:cs typeface="Calibri"/>
              </a:rPr>
              <a:t>3</a:t>
            </a:r>
            <a:r>
              <a:rPr lang="ru-RU" sz="2800" b="1" spc="5" dirty="0">
                <a:latin typeface="Calibri"/>
                <a:cs typeface="Calibri"/>
              </a:rPr>
              <a:t>2</a:t>
            </a:r>
            <a:r>
              <a:rPr lang="ru-RU" sz="2800" b="1" spc="-15" dirty="0">
                <a:latin typeface="Calibri"/>
                <a:cs typeface="Calibri"/>
              </a:rPr>
              <a:t>.</a:t>
            </a:r>
            <a:r>
              <a:rPr lang="ru-RU" sz="2800" b="1" dirty="0">
                <a:latin typeface="Calibri"/>
                <a:cs typeface="Calibri"/>
              </a:rPr>
              <a:t>1. </a:t>
            </a:r>
            <a:r>
              <a:rPr lang="ru-RU" sz="2800" b="1" spc="-5" dirty="0">
                <a:latin typeface="Calibri"/>
                <a:cs typeface="Calibri"/>
              </a:rPr>
              <a:t>Ф</a:t>
            </a:r>
            <a:r>
              <a:rPr lang="ru-RU" sz="2800" b="1" spc="-65" dirty="0">
                <a:latin typeface="Calibri"/>
                <a:cs typeface="Calibri"/>
              </a:rPr>
              <a:t>Г</a:t>
            </a:r>
            <a:r>
              <a:rPr lang="ru-RU" sz="2800" b="1" spc="-11" dirty="0">
                <a:latin typeface="Calibri"/>
                <a:cs typeface="Calibri"/>
              </a:rPr>
              <a:t>О</a:t>
            </a:r>
            <a:r>
              <a:rPr lang="ru-RU" sz="2800" b="1" dirty="0">
                <a:latin typeface="Calibri"/>
                <a:cs typeface="Calibri"/>
              </a:rPr>
              <a:t>С	</a:t>
            </a:r>
            <a:r>
              <a:rPr lang="ru-RU" sz="2800" b="1" spc="-11" dirty="0">
                <a:latin typeface="Calibri"/>
                <a:cs typeface="Calibri"/>
              </a:rPr>
              <a:t>ООО</a:t>
            </a:r>
            <a:endParaRPr lang="ru-RU" sz="2800" dirty="0"/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926F58E7-CEB2-11CA-FCE6-B92B50430A3C}"/>
              </a:ext>
            </a:extLst>
          </p:cNvPr>
          <p:cNvSpPr txBox="1">
            <a:spLocks/>
          </p:cNvSpPr>
          <p:nvPr/>
        </p:nvSpPr>
        <p:spPr>
          <a:xfrm>
            <a:off x="2590800" y="3154016"/>
            <a:ext cx="8948059" cy="3426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377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566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754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943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131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320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509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… </a:t>
            </a:r>
            <a:r>
              <a:rPr lang="ru-RU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Рабочие  программы учебных  предметов,  учебных курсов (в	том	числе 	внеурочной деятельности), учебных модулей </a:t>
            </a:r>
            <a:r>
              <a:rPr lang="ru-RU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должны обеспечить достижение планируемых результатов освоения программы </a:t>
            </a:r>
            <a:r>
              <a:rPr lang="ru-RU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начального общего образования/основного общего образования и разрабатываться на основе требований ФГОС к результатам освоения программы начального общего образования/основного общего образования …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09096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5C49A4-645D-7111-1717-ED2D4206D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1496"/>
            <a:ext cx="10515600" cy="62389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Bookman Old Style" panose="02050604050505020204" pitchFamily="18" charset="0"/>
              </a:rPr>
              <a:t>Риски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42D00550-63A9-6C98-7CA9-CDF9E675B7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05388"/>
            <a:ext cx="10972800" cy="5900213"/>
          </a:xfrm>
        </p:spPr>
        <p:txBody>
          <a:bodyPr>
            <a:normAutofit/>
          </a:bodyPr>
          <a:lstStyle/>
          <a:p>
            <a:pPr algn="just"/>
            <a:r>
              <a:rPr lang="ru-RU" sz="24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снижение мотивации участников (лето, отпуск)</a:t>
            </a:r>
          </a:p>
          <a:p>
            <a:pPr algn="just"/>
            <a:r>
              <a:rPr lang="ru-RU" sz="2400" dirty="0">
                <a:latin typeface="Bookman Old Style" panose="02050604050505020204" pitchFamily="18" charset="0"/>
              </a:rPr>
              <a:t>непонимание основных задач педагогами (нечеткость предлагаемых заданий, недостаточный инструментарий) </a:t>
            </a:r>
          </a:p>
          <a:p>
            <a:pPr algn="just"/>
            <a:r>
              <a:rPr lang="ru-RU" sz="2400" dirty="0">
                <a:latin typeface="Bookman Old Style" panose="02050604050505020204" pitchFamily="18" charset="0"/>
              </a:rPr>
              <a:t>неготовность части педагогов к переменам (незначительные, на пер-вый взгляд, изменения обновленных ФГОС, в которых ключевая ставка сделана на конкретику и детали, исключают возможность использования в большинстве случаев прежних шаблонов)</a:t>
            </a:r>
          </a:p>
          <a:p>
            <a:pPr algn="just"/>
            <a:r>
              <a:rPr lang="ru-RU" sz="2400" dirty="0">
                <a:latin typeface="Bookman Old Style" panose="02050604050505020204" pitchFamily="18" charset="0"/>
              </a:rPr>
              <a:t>неготовность части педагогов самостоятельно разрабатывать АООП, ИУП, организовывать исследовательскую и проектную деятельность школьников, разрабатывать дидактические и оценочные материалы межпредметного и практико-ориентированного характера</a:t>
            </a:r>
          </a:p>
          <a:p>
            <a:pPr algn="just"/>
            <a:r>
              <a:rPr lang="ru-RU" sz="2400" dirty="0" err="1">
                <a:latin typeface="Bookman Old Style" panose="02050604050505020204" pitchFamily="18" charset="0"/>
              </a:rPr>
              <a:t>наукоемкоёмкость</a:t>
            </a:r>
            <a:r>
              <a:rPr lang="ru-RU" sz="2400" dirty="0">
                <a:latin typeface="Bookman Old Style" panose="02050604050505020204" pitchFamily="18" charset="0"/>
              </a:rPr>
              <a:t> данной работы (например, формирование функциональной грамотности) </a:t>
            </a:r>
          </a:p>
        </p:txBody>
      </p:sp>
    </p:spTree>
    <p:extLst>
      <p:ext uri="{BB962C8B-B14F-4D97-AF65-F5344CB8AC3E}">
        <p14:creationId xmlns:p14="http://schemas.microsoft.com/office/powerpoint/2010/main" val="19507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C72E82-1FCB-6DD5-9199-24C9800B4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12" y="188640"/>
            <a:ext cx="10881823" cy="74003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atin typeface="Bookman Old Style" panose="02050604050505020204" pitchFamily="18" charset="0"/>
                <a:cs typeface="Times New Roman" pitchFamily="18" charset="0"/>
              </a:rPr>
              <a:t>Требования к рабочим программам (РП)</a:t>
            </a: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0D6E7CC6-9378-5518-9073-BA11BE6153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4185622"/>
              </p:ext>
            </p:extLst>
          </p:nvPr>
        </p:nvGraphicFramePr>
        <p:xfrm>
          <a:off x="666712" y="928670"/>
          <a:ext cx="10644263" cy="538064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41175">
                  <a:extLst>
                    <a:ext uri="{9D8B030D-6E8A-4147-A177-3AD203B41FA5}">
                      <a16:colId xmlns:a16="http://schemas.microsoft.com/office/drawing/2014/main" val="1463606396"/>
                    </a:ext>
                  </a:extLst>
                </a:gridCol>
                <a:gridCol w="3937040">
                  <a:extLst>
                    <a:ext uri="{9D8B030D-6E8A-4147-A177-3AD203B41FA5}">
                      <a16:colId xmlns:a16="http://schemas.microsoft.com/office/drawing/2014/main" val="1311972089"/>
                    </a:ext>
                  </a:extLst>
                </a:gridCol>
                <a:gridCol w="3566048">
                  <a:extLst>
                    <a:ext uri="{9D8B030D-6E8A-4147-A177-3AD203B41FA5}">
                      <a16:colId xmlns:a16="http://schemas.microsoft.com/office/drawing/2014/main" val="377602626"/>
                    </a:ext>
                  </a:extLst>
                </a:gridCol>
              </a:tblGrid>
              <a:tr h="406208"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Критерий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Старый ФГОО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Новый ФГОС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6643821"/>
                  </a:ext>
                </a:extLst>
              </a:tr>
              <a:tr h="873173"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Виды программ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РП учебных предметов и курсов, в том числе и ВД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РП учебных предметов, учебных курсов, в т.ч. и ВД, учебных модулей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110380"/>
                  </a:ext>
                </a:extLst>
              </a:tr>
              <a:tr h="608575"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Структура РП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Различается для РП учебных предметов, курсов и курсов ВД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Одинаковая для всех РП, в т.ч. и программ ВД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214668"/>
                  </a:ext>
                </a:extLst>
              </a:tr>
              <a:tr h="1137772"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Тематическое планирование РП учебных предметов, курсов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С учетом РП воспитания с указанием количества часов,</a:t>
                      </a:r>
                    </a:p>
                    <a:p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отводимых на освоение каждой темы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С указанием количества академических часов, отводимых на освоение каждой темы, возможности использования по этой теме ЭОР и ЦОР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1773489"/>
                  </a:ext>
                </a:extLst>
              </a:tr>
              <a:tr h="873173"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Тематическое планирование РП курсов внеурочной деятельности (ВД)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С учетом рабочей программы воспитания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1787033"/>
                  </a:ext>
                </a:extLst>
              </a:tr>
              <a:tr h="608575"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Учет рабочей программы воспитания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Только в разделе «Тематическое планирование»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Во всех разделах РП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3575735"/>
                  </a:ext>
                </a:extLst>
              </a:tr>
              <a:tr h="873173"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Особенности РП курса ВД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В содержании программы должны</a:t>
                      </a:r>
                    </a:p>
                    <a:p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быть указаны формы организации</a:t>
                      </a:r>
                    </a:p>
                    <a:p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и виды деятельности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В программе должны быть указаны формы проведения занятий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23311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354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508DAE-A97F-DFAD-A90B-DC0ABAFA9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026" y="152403"/>
            <a:ext cx="10968074" cy="533399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latin typeface="Bookman Old Style" panose="02050604050505020204" pitchFamily="18" charset="0"/>
              </a:rPr>
              <a:t>Алгоритм разработки рабочей программы (РП)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14CEF2F0-0D6D-E0FD-00B4-074C7E6ED50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7342584"/>
              </p:ext>
            </p:extLst>
          </p:nvPr>
        </p:nvGraphicFramePr>
        <p:xfrm>
          <a:off x="342900" y="800100"/>
          <a:ext cx="115062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8372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2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" y="19814"/>
            <a:ext cx="12172315" cy="6816851"/>
            <a:chOff x="0" y="19811"/>
            <a:chExt cx="12172315" cy="6816851"/>
          </a:xfrm>
        </p:grpSpPr>
        <p:sp>
          <p:nvSpPr>
            <p:cNvPr id="4" name="object 4"/>
            <p:cNvSpPr/>
            <p:nvPr/>
          </p:nvSpPr>
          <p:spPr>
            <a:xfrm>
              <a:off x="0" y="19811"/>
              <a:ext cx="12172315" cy="6816725"/>
            </a:xfrm>
            <a:custGeom>
              <a:avLst/>
              <a:gdLst/>
              <a:ahLst/>
              <a:cxnLst/>
              <a:rect l="l" t="t" r="r" b="b"/>
              <a:pathLst>
                <a:path w="12172315" h="6816725">
                  <a:moveTo>
                    <a:pt x="0" y="6816344"/>
                  </a:moveTo>
                  <a:lnTo>
                    <a:pt x="12172061" y="6816344"/>
                  </a:lnTo>
                  <a:lnTo>
                    <a:pt x="12172061" y="0"/>
                  </a:lnTo>
                  <a:lnTo>
                    <a:pt x="0" y="0"/>
                  </a:lnTo>
                  <a:lnTo>
                    <a:pt x="0" y="6816344"/>
                  </a:lnTo>
                  <a:close/>
                </a:path>
              </a:pathLst>
            </a:custGeom>
            <a:ln w="3175">
              <a:solidFill>
                <a:srgbClr val="416F9C"/>
              </a:solidFill>
            </a:ln>
          </p:spPr>
          <p:txBody>
            <a:bodyPr wrap="square" lIns="0" tIns="0" rIns="0" bIns="0" rtlCol="0"/>
            <a:lstStyle/>
            <a:p>
              <a:pPr defTabSz="914377"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6675118"/>
              <a:ext cx="12172188" cy="161544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5907406" y="190882"/>
            <a:ext cx="481774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20" dirty="0"/>
              <a:t>Конструктор</a:t>
            </a:r>
            <a:r>
              <a:rPr spc="5" dirty="0"/>
              <a:t> </a:t>
            </a:r>
            <a:r>
              <a:rPr spc="-15" dirty="0"/>
              <a:t>рабочих</a:t>
            </a:r>
            <a:r>
              <a:rPr spc="-60" dirty="0"/>
              <a:t> </a:t>
            </a:r>
            <a:r>
              <a:rPr spc="-5" dirty="0"/>
              <a:t>программ</a:t>
            </a:r>
          </a:p>
        </p:txBody>
      </p:sp>
      <p:grpSp>
        <p:nvGrpSpPr>
          <p:cNvPr id="11" name="object 11"/>
          <p:cNvGrpSpPr/>
          <p:nvPr/>
        </p:nvGrpSpPr>
        <p:grpSpPr>
          <a:xfrm>
            <a:off x="239270" y="1107950"/>
            <a:ext cx="11324844" cy="4963669"/>
            <a:chOff x="239268" y="1107947"/>
            <a:chExt cx="11324844" cy="4963669"/>
          </a:xfrm>
        </p:grpSpPr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9268" y="1107947"/>
              <a:ext cx="6836664" cy="4631436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793736" y="1972056"/>
              <a:ext cx="3770376" cy="4099560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417679" y="5852566"/>
            <a:ext cx="6010911" cy="566822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582380" marR="5080" indent="-1570315" defTabSz="914377">
              <a:lnSpc>
                <a:spcPts val="2100"/>
              </a:lnSpc>
              <a:spcBef>
                <a:spcPts val="220"/>
              </a:spcBef>
              <a:defRPr/>
            </a:pPr>
            <a:r>
              <a:rPr b="1" spc="-5" dirty="0">
                <a:solidFill>
                  <a:srgbClr val="FF0000"/>
                </a:solidFill>
                <a:latin typeface="Arial"/>
                <a:cs typeface="Arial"/>
              </a:rPr>
              <a:t>Для</a:t>
            </a:r>
            <a:r>
              <a:rPr b="1" spc="-25" dirty="0">
                <a:solidFill>
                  <a:srgbClr val="FF0000"/>
                </a:solidFill>
                <a:latin typeface="Arial"/>
                <a:cs typeface="Arial"/>
              </a:rPr>
              <a:t> использования</a:t>
            </a:r>
            <a:r>
              <a:rPr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b="1" spc="-25" dirty="0">
                <a:solidFill>
                  <a:srgbClr val="FF0000"/>
                </a:solidFill>
                <a:latin typeface="Arial"/>
                <a:cs typeface="Arial"/>
              </a:rPr>
              <a:t>конструктора</a:t>
            </a:r>
            <a:r>
              <a:rPr b="1" spc="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b="1" spc="-20" dirty="0">
                <a:solidFill>
                  <a:srgbClr val="FF0000"/>
                </a:solidFill>
                <a:latin typeface="Arial"/>
                <a:cs typeface="Arial"/>
              </a:rPr>
              <a:t>рабочих</a:t>
            </a:r>
            <a:r>
              <a:rPr b="1" spc="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FF0000"/>
                </a:solidFill>
                <a:latin typeface="Arial"/>
                <a:cs typeface="Arial"/>
              </a:rPr>
              <a:t>программ </a:t>
            </a:r>
            <a:r>
              <a:rPr b="1" spc="-484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b="1" spc="-31" dirty="0">
                <a:solidFill>
                  <a:srgbClr val="FF0000"/>
                </a:solidFill>
                <a:latin typeface="Arial"/>
                <a:cs typeface="Arial"/>
              </a:rPr>
              <a:t>необходима</a:t>
            </a:r>
            <a:r>
              <a:rPr b="1" spc="-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b="1" spc="-25" dirty="0">
                <a:solidFill>
                  <a:srgbClr val="FF0000"/>
                </a:solidFill>
                <a:latin typeface="Arial"/>
                <a:cs typeface="Arial"/>
              </a:rPr>
              <a:t>авторизация</a:t>
            </a:r>
            <a:endParaRPr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850252" y="1193037"/>
            <a:ext cx="3516629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defTabSz="914377">
              <a:spcBef>
                <a:spcPts val="105"/>
              </a:spcBef>
              <a:defRPr/>
            </a:pP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Шаг</a:t>
            </a:r>
            <a:r>
              <a:rPr sz="2000" b="1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1.</a:t>
            </a:r>
            <a:r>
              <a:rPr sz="2000" b="1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001F5F"/>
                </a:solidFill>
                <a:latin typeface="Arial"/>
                <a:cs typeface="Arial"/>
              </a:rPr>
              <a:t>Регистрация</a:t>
            </a:r>
            <a:r>
              <a:rPr sz="2000" b="1" spc="-8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001F5F"/>
                </a:solidFill>
                <a:latin typeface="Arial"/>
                <a:cs typeface="Arial"/>
              </a:rPr>
              <a:t>учителя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F3597F-1EF8-4BB0-8597-15783DB8C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274" y="152400"/>
            <a:ext cx="11693414" cy="660400"/>
          </a:xfrm>
        </p:spPr>
        <p:txBody>
          <a:bodyPr>
            <a:noAutofit/>
          </a:bodyPr>
          <a:lstStyle/>
          <a:p>
            <a:r>
              <a:rPr lang="ru-RU" sz="2800" b="1" dirty="0">
                <a:latin typeface="Bookman Old Style" panose="02050604050505020204" pitchFamily="18" charset="0"/>
                <a:cs typeface="Calibri" panose="020F0502020204030204" pitchFamily="34" charset="0"/>
              </a:rPr>
              <a:t>Структура рабочей программы: обязательные разделы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A5606F-DDFC-4F6E-B320-7D5B0C9101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803" y="981972"/>
            <a:ext cx="11041357" cy="6053829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24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ru-RU" sz="1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УЧЕБНЫЙ ПРЕДМЕТ </a:t>
            </a:r>
            <a:r>
              <a:rPr lang="ru-RU" sz="18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– единицы содержания образования, которые отражают предмет конкретной науки, а также дидактические особенности изучаемого материала и возможности его усвоить учениками разного возраста и уровня подготовки.</a:t>
            </a:r>
          </a:p>
          <a:p>
            <a:pPr algn="just"/>
            <a:r>
              <a:rPr lang="ru-RU" sz="1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УЧЕБНЫЙ КУРС </a:t>
            </a:r>
            <a:r>
              <a:rPr lang="ru-RU" sz="18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– целостная, логическая завершённая часть образования, которая расширяет и углубляет материал предметных областей и (или) в пределах которой ученик осваивает относительно самостоятельный тематический блок учебного предмета.</a:t>
            </a:r>
          </a:p>
          <a:p>
            <a:pPr algn="just"/>
            <a:r>
              <a:rPr lang="ru-RU" sz="1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УЧЕБНЫЙ МОДУЛЬ </a:t>
            </a:r>
            <a:r>
              <a:rPr lang="ru-RU" sz="18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– часть содержания образования, в пределах которой ученик осваивает относительно самостоятельный тематический блок учебного предмета или учебного курса либо несколько взаимосвязанных разделов.</a:t>
            </a:r>
          </a:p>
          <a:p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Рабочие программы учебных курсов внеурочной деятельности должны содержать указание на </a:t>
            </a:r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форму проведения занятий.</a:t>
            </a:r>
            <a:endParaRPr lang="ru-RU" sz="1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4E3DC8CA-3FCE-456C-87C6-7B41D4DD2F4A}"/>
              </a:ext>
            </a:extLst>
          </p:cNvPr>
          <p:cNvSpPr/>
          <p:nvPr/>
        </p:nvSpPr>
        <p:spPr>
          <a:xfrm>
            <a:off x="595274" y="981971"/>
            <a:ext cx="2910546" cy="1681192"/>
          </a:xfrm>
          <a:prstGeom prst="roundRect">
            <a:avLst/>
          </a:prstGeo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189">
              <a:defRPr/>
            </a:pPr>
            <a:r>
              <a:rPr lang="ru-RU" b="1" dirty="0">
                <a:solidFill>
                  <a:srgbClr val="002060"/>
                </a:solidFill>
                <a:latin typeface="Trebuchet MS" panose="020B0603020202020204"/>
              </a:rPr>
              <a:t>Содержание </a:t>
            </a:r>
          </a:p>
          <a:p>
            <a:pPr algn="ctr" defTabSz="457189">
              <a:defRPr/>
            </a:pPr>
            <a:r>
              <a:rPr lang="ru-RU" b="1" dirty="0">
                <a:solidFill>
                  <a:srgbClr val="002060"/>
                </a:solidFill>
                <a:latin typeface="Trebuchet MS" panose="020B0603020202020204"/>
              </a:rPr>
              <a:t>учебного предмета, </a:t>
            </a:r>
          </a:p>
          <a:p>
            <a:pPr algn="ctr" defTabSz="457189">
              <a:defRPr/>
            </a:pPr>
            <a:r>
              <a:rPr lang="ru-RU" b="1" dirty="0">
                <a:solidFill>
                  <a:srgbClr val="002060"/>
                </a:solidFill>
                <a:latin typeface="Trebuchet MS" panose="020B0603020202020204"/>
              </a:rPr>
              <a:t>учебного курса, </a:t>
            </a:r>
          </a:p>
          <a:p>
            <a:pPr algn="ctr" defTabSz="457189">
              <a:defRPr/>
            </a:pPr>
            <a:r>
              <a:rPr lang="ru-RU" b="1" dirty="0">
                <a:solidFill>
                  <a:srgbClr val="002060"/>
                </a:solidFill>
                <a:latin typeface="Trebuchet MS" panose="020B0603020202020204"/>
              </a:rPr>
              <a:t>учебного модуля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8414C914-73A9-49AD-AA5C-8B8C96C2EE45}"/>
              </a:ext>
            </a:extLst>
          </p:cNvPr>
          <p:cNvSpPr/>
          <p:nvPr/>
        </p:nvSpPr>
        <p:spPr>
          <a:xfrm>
            <a:off x="3625973" y="981972"/>
            <a:ext cx="3255845" cy="1681191"/>
          </a:xfrm>
          <a:prstGeom prst="roundRect">
            <a:avLst/>
          </a:prstGeo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189">
              <a:defRPr/>
            </a:pPr>
            <a:r>
              <a:rPr lang="ru-RU" b="1" dirty="0">
                <a:solidFill>
                  <a:srgbClr val="002060"/>
                </a:solidFill>
                <a:latin typeface="Trebuchet MS" panose="020B0603020202020204"/>
              </a:rPr>
              <a:t>Планируемые результаты освоения</a:t>
            </a:r>
          </a:p>
          <a:p>
            <a:pPr algn="ctr" defTabSz="457189">
              <a:defRPr/>
            </a:pPr>
            <a:r>
              <a:rPr lang="ru-RU" b="1" dirty="0">
                <a:solidFill>
                  <a:srgbClr val="002060"/>
                </a:solidFill>
                <a:latin typeface="Trebuchet MS" panose="020B0603020202020204"/>
              </a:rPr>
              <a:t>учебного предмета, </a:t>
            </a:r>
          </a:p>
          <a:p>
            <a:pPr algn="ctr" defTabSz="457189">
              <a:defRPr/>
            </a:pPr>
            <a:r>
              <a:rPr lang="ru-RU" b="1" dirty="0">
                <a:solidFill>
                  <a:srgbClr val="002060"/>
                </a:solidFill>
                <a:latin typeface="Trebuchet MS" panose="020B0603020202020204"/>
              </a:rPr>
              <a:t>учебного курса, </a:t>
            </a:r>
          </a:p>
          <a:p>
            <a:pPr algn="ctr" defTabSz="457189">
              <a:defRPr/>
            </a:pPr>
            <a:r>
              <a:rPr lang="ru-RU" b="1" dirty="0">
                <a:solidFill>
                  <a:srgbClr val="002060"/>
                </a:solidFill>
                <a:latin typeface="Trebuchet MS" panose="020B0603020202020204"/>
              </a:rPr>
              <a:t>учебного модуля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AD7232D4-8BB1-4FF7-9BE5-2AAC038B365D}"/>
              </a:ext>
            </a:extLst>
          </p:cNvPr>
          <p:cNvSpPr/>
          <p:nvPr/>
        </p:nvSpPr>
        <p:spPr>
          <a:xfrm>
            <a:off x="6996131" y="938800"/>
            <a:ext cx="4529157" cy="1681191"/>
          </a:xfrm>
          <a:prstGeom prst="roundRect">
            <a:avLst/>
          </a:prstGeo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189">
              <a:defRPr/>
            </a:pPr>
            <a:r>
              <a:rPr lang="ru-RU" b="1" dirty="0">
                <a:solidFill>
                  <a:srgbClr val="002060"/>
                </a:solidFill>
                <a:latin typeface="Trebuchet MS" panose="020B0603020202020204"/>
              </a:rPr>
              <a:t>Тематическое планирование с  указанием количества академических часов, отводимых на  освоение темы, возможность использования </a:t>
            </a:r>
            <a:r>
              <a:rPr lang="ru-RU" b="1" dirty="0" smtClean="0">
                <a:solidFill>
                  <a:srgbClr val="002060"/>
                </a:solidFill>
                <a:latin typeface="Trebuchet MS" panose="020B0603020202020204"/>
              </a:rPr>
              <a:t>Э(Ц)ОР</a:t>
            </a:r>
            <a:endParaRPr lang="ru-RU" b="1" dirty="0">
              <a:solidFill>
                <a:srgbClr val="002060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9419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20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CA92FAE4-98C2-4BFB-A2EF-60B5C6A6E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0" y="3200400"/>
            <a:ext cx="8229600" cy="1524000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000" b="1" i="1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Новый ФГОС? Обновленный ФГОС?</a:t>
            </a:r>
            <a:br>
              <a:rPr lang="ru-RU" sz="4000" b="1" i="1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000" b="1" i="1" dirty="0" smtClean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 </a:t>
            </a:r>
            <a:r>
              <a:rPr lang="ru-RU" sz="4000" b="1" i="1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подготовиться к изменениям?</a:t>
            </a:r>
            <a:br>
              <a:rPr lang="ru-RU" sz="4000" b="1" i="1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4000" b="1" i="1" dirty="0">
              <a:latin typeface="Bookman Old Style" panose="02050604050505020204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E1F1482-10B6-075B-D586-BA2096E60455}"/>
              </a:ext>
            </a:extLst>
          </p:cNvPr>
          <p:cNvSpPr/>
          <p:nvPr/>
        </p:nvSpPr>
        <p:spPr>
          <a:xfrm>
            <a:off x="73125" y="838204"/>
            <a:ext cx="602287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НОВЕЛЛЫ</a:t>
            </a:r>
            <a:r>
              <a:rPr lang="ru-RU" sz="4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ФГОС</a:t>
            </a:r>
            <a:endParaRPr lang="ru-RU" sz="66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F3597F-1EF8-4BB0-8597-15783DB8C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1224" y="0"/>
            <a:ext cx="9048777" cy="1000108"/>
          </a:xfrm>
        </p:spPr>
        <p:txBody>
          <a:bodyPr>
            <a:normAutofit/>
          </a:bodyPr>
          <a:lstStyle/>
          <a:p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Структура рабочей программы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A5606F-DDFC-4F6E-B320-7D5B0C9101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274" y="879232"/>
            <a:ext cx="11167590" cy="519297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Рабочие программы формируются с учетом рабочей программы воспитания.</a:t>
            </a:r>
          </a:p>
          <a:p>
            <a:pPr marL="0" indent="0" algn="just">
              <a:buNone/>
            </a:pPr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 Как отразить? Варианты:</a:t>
            </a:r>
          </a:p>
          <a:p>
            <a:pPr marL="0" indent="0">
              <a:buNone/>
            </a:pPr>
            <a:endParaRPr lang="ru-RU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A189AF3C-5D3A-4557-A026-6556BDC6EDB8}"/>
              </a:ext>
            </a:extLst>
          </p:cNvPr>
          <p:cNvSpPr/>
          <p:nvPr/>
        </p:nvSpPr>
        <p:spPr>
          <a:xfrm>
            <a:off x="1064159" y="2003661"/>
            <a:ext cx="4378140" cy="1921875"/>
          </a:xfrm>
          <a:prstGeom prst="roundRect">
            <a:avLst/>
          </a:prstGeo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defTabSz="457189">
              <a:defRPr/>
            </a:pPr>
            <a:r>
              <a:rPr lang="ru-RU" sz="2000" b="1" dirty="0">
                <a:solidFill>
                  <a:srgbClr val="002060"/>
                </a:solidFill>
                <a:latin typeface="Trebuchet MS" panose="020B0603020202020204"/>
              </a:rPr>
              <a:t>1. Указать формы учёта рабочей программы воспитания в пояснительной записке к рабочей программе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C582C1A1-7074-420C-8BE9-8F2EBC183F12}"/>
              </a:ext>
            </a:extLst>
          </p:cNvPr>
          <p:cNvSpPr/>
          <p:nvPr/>
        </p:nvSpPr>
        <p:spPr>
          <a:xfrm>
            <a:off x="1099143" y="4187516"/>
            <a:ext cx="4343156" cy="1791255"/>
          </a:xfrm>
          <a:prstGeom prst="roundRect">
            <a:avLst/>
          </a:prstGeo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defTabSz="457189">
              <a:defRPr/>
            </a:pPr>
            <a:r>
              <a:rPr lang="ru-RU" sz="2000" b="1" dirty="0">
                <a:solidFill>
                  <a:srgbClr val="002060"/>
                </a:solidFill>
                <a:latin typeface="Trebuchet MS" panose="020B0603020202020204"/>
              </a:rPr>
              <a:t>2. Оформить приложение к рабочей программе «Формы учёта программы воспитания»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BEDADE9D-C0BB-459C-B632-47C2A2C79A1B}"/>
              </a:ext>
            </a:extLst>
          </p:cNvPr>
          <p:cNvSpPr/>
          <p:nvPr/>
        </p:nvSpPr>
        <p:spPr>
          <a:xfrm>
            <a:off x="6100916" y="2003661"/>
            <a:ext cx="5050525" cy="1921875"/>
          </a:xfrm>
          <a:prstGeom prst="roundRect">
            <a:avLst/>
          </a:prstGeo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defTabSz="457189">
              <a:defRPr/>
            </a:pPr>
            <a:r>
              <a:rPr lang="ru-RU" sz="2000" b="1" dirty="0">
                <a:solidFill>
                  <a:srgbClr val="002060"/>
                </a:solidFill>
                <a:latin typeface="Trebuchet MS" panose="020B0603020202020204"/>
              </a:rPr>
              <a:t>3. Указать информацию об учёте рабочей программы воспитания в разделе «Содержание учебного предмета, курса, модуля» в описании разделов, тем или отдельным блоком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71B26A76-AF19-4898-A5FA-4788E1165F57}"/>
              </a:ext>
            </a:extLst>
          </p:cNvPr>
          <p:cNvSpPr/>
          <p:nvPr/>
        </p:nvSpPr>
        <p:spPr>
          <a:xfrm>
            <a:off x="6096000" y="4187516"/>
            <a:ext cx="5050525" cy="1791255"/>
          </a:xfrm>
          <a:prstGeom prst="roundRect">
            <a:avLst/>
          </a:prstGeo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defTabSz="457189">
              <a:defRPr/>
            </a:pPr>
            <a:r>
              <a:rPr lang="ru-RU" sz="2000" b="1" dirty="0">
                <a:solidFill>
                  <a:srgbClr val="002060"/>
                </a:solidFill>
                <a:latin typeface="Trebuchet MS" panose="020B0603020202020204"/>
              </a:rPr>
              <a:t>4. Отразить воспитательный компонент содержания программы в отдельной колонке таблицы тематического планирования</a:t>
            </a:r>
          </a:p>
        </p:txBody>
      </p:sp>
    </p:spTree>
    <p:extLst>
      <p:ext uri="{BB962C8B-B14F-4D97-AF65-F5344CB8AC3E}">
        <p14:creationId xmlns:p14="http://schemas.microsoft.com/office/powerpoint/2010/main" val="35128915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F73CAD-2DA2-912A-C10B-9A4617F2E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1158" y="4983480"/>
            <a:ext cx="9701242" cy="660098"/>
          </a:xfrm>
        </p:spPr>
        <p:txBody>
          <a:bodyPr/>
          <a:lstStyle/>
          <a:p>
            <a:r>
              <a:rPr lang="ru-RU" dirty="0"/>
              <a:t>Методическая поддержка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560FAC02-FF07-DEBB-5D44-E3ED7B1296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Примерные рабочие программы по предметам обязательной части учебного плана: </a:t>
            </a:r>
            <a:r>
              <a:rPr lang="ru-RU" dirty="0">
                <a:hlinkClick r:id="rId3"/>
              </a:rPr>
              <a:t>https://edsoo.ru/Primernie_rabochie_progra.htm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 • Конструктор рабочих программ: </a:t>
            </a:r>
            <a:r>
              <a:rPr lang="ru-RU" dirty="0">
                <a:hlinkClick r:id="rId4"/>
              </a:rPr>
              <a:t>https://edsoo.ru/constructor/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 • Методические видеоуроки для педагогов: </a:t>
            </a:r>
            <a:r>
              <a:rPr lang="ru-RU" dirty="0">
                <a:hlinkClick r:id="rId5"/>
              </a:rPr>
              <a:t>https://edsoo.ru/Metodicheskie_videouroki.htm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 • Учебные пособия, посвященные актуальным вопросам обновления предметного содержания по основным предметным областям ФГОС НОО и ООО: </a:t>
            </a:r>
            <a:r>
              <a:rPr lang="ru-RU" dirty="0">
                <a:hlinkClick r:id="rId6"/>
              </a:rPr>
              <a:t>https://edsoo.ru/Metodicheskie_posobiya_i_v.htm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 Горячая линия: </a:t>
            </a:r>
            <a:r>
              <a:rPr lang="ru-RU" dirty="0">
                <a:hlinkClick r:id="rId7"/>
              </a:rPr>
              <a:t>https://edsoo.ru/Goryachaya_liniya.htm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45889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3AD57A-F791-AF08-A767-DC5598B61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831" y="142852"/>
            <a:ext cx="4939903" cy="571504"/>
          </a:xfrm>
        </p:spPr>
        <p:txBody>
          <a:bodyPr>
            <a:normAutofit/>
          </a:bodyPr>
          <a:lstStyle/>
          <a:p>
            <a:r>
              <a:rPr lang="en-US" sz="2800" dirty="0">
                <a:hlinkClick r:id="rId3"/>
              </a:rPr>
              <a:t>https://uchitel.club/</a:t>
            </a:r>
            <a:r>
              <a:rPr lang="ru-RU" sz="2800" dirty="0"/>
              <a:t> </a:t>
            </a:r>
          </a:p>
        </p:txBody>
      </p:sp>
      <p:pic>
        <p:nvPicPr>
          <p:cNvPr id="13" name="Объект 12">
            <a:extLst>
              <a:ext uri="{FF2B5EF4-FFF2-40B4-BE49-F238E27FC236}">
                <a16:creationId xmlns:a16="http://schemas.microsoft.com/office/drawing/2014/main" id="{7E9C60D8-5D98-3528-EC52-12AE7D43BC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 cstate="print"/>
          <a:srcRect t="7830" r="3857" b="7263"/>
          <a:stretch/>
        </p:blipFill>
        <p:spPr>
          <a:xfrm>
            <a:off x="523836" y="857232"/>
            <a:ext cx="4652996" cy="3014618"/>
          </a:xfr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8C9A7E2-9AE3-29C6-F832-4D19EFC9031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l="7017" t="2890" r="6140" b="4636"/>
          <a:stretch/>
        </p:blipFill>
        <p:spPr>
          <a:xfrm>
            <a:off x="6096000" y="2357430"/>
            <a:ext cx="4598188" cy="3429024"/>
          </a:xfrm>
          <a:prstGeom prst="rect">
            <a:avLst/>
          </a:prstGeom>
        </p:spPr>
      </p:pic>
      <p:pic>
        <p:nvPicPr>
          <p:cNvPr id="3" name="object 4">
            <a:extLst>
              <a:ext uri="{FF2B5EF4-FFF2-40B4-BE49-F238E27FC236}">
                <a16:creationId xmlns:a16="http://schemas.microsoft.com/office/drawing/2014/main" id="{6B4CE077-1B8F-1F89-7066-8A0C692B452A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52398" y="3786190"/>
            <a:ext cx="4743488" cy="269117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1AB20A1-687F-99AC-0374-A76045E344DF}"/>
              </a:ext>
            </a:extLst>
          </p:cNvPr>
          <p:cNvSpPr txBox="1"/>
          <p:nvPr/>
        </p:nvSpPr>
        <p:spPr>
          <a:xfrm>
            <a:off x="5381620" y="285728"/>
            <a:ext cx="6500857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99085" marR="193040" lvl="0" indent="-28702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>
                <a:srgbClr val="0073B8"/>
              </a:buClr>
              <a:buSzPct val="64285"/>
              <a:buFont typeface="Tahoma"/>
              <a:buChar char="►"/>
              <a:tabLst>
                <a:tab pos="299085" algn="l"/>
                <a:tab pos="299720" algn="l"/>
              </a:tabLst>
              <a:defRPr/>
            </a:pPr>
            <a:r>
              <a:rPr kumimoji="0" lang="ru-RU" sz="1800" b="0" i="0" u="none" strike="noStrike" kern="1200" cap="none" spc="-5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Собраны нормативные </a:t>
            </a:r>
            <a:r>
              <a:rPr kumimoji="0" lang="ru-RU" sz="1800" b="0" i="0" u="none" strike="noStrike" kern="1200" cap="none" spc="-305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1800" b="0" i="0" u="none" strike="noStrike" kern="1200" cap="none" spc="-5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документы</a:t>
            </a:r>
            <a:r>
              <a:rPr kumimoji="0" lang="ru-RU" sz="1800" b="0" i="0" u="none" strike="noStrike" kern="1200" cap="none" spc="-15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и</a:t>
            </a:r>
            <a:r>
              <a:rPr kumimoji="0" lang="ru-RU" sz="1800" b="0" i="0" u="none" strike="noStrike" kern="1200" cap="none" spc="-5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1800" b="0" i="0" u="none" strike="noStrike" kern="1200" cap="none" spc="-1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методические</a:t>
            </a:r>
            <a:r>
              <a:rPr kumimoji="0" lang="ru-RU" sz="1800" b="0" i="0" u="none" strike="noStrike" kern="1200" cap="none" spc="15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1800" b="0" i="0" u="none" strike="noStrike" kern="1200" cap="none" spc="-5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материалы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в помощь</a:t>
            </a:r>
            <a:r>
              <a:rPr kumimoji="0" lang="ru-RU" sz="1800" b="0" i="0" u="none" strike="noStrike" kern="1200" cap="none" spc="-3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1800" b="0" i="0" u="none" strike="noStrike" kern="1200" cap="none" spc="-1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учителям</a:t>
            </a:r>
            <a:r>
              <a:rPr kumimoji="0" lang="ru-RU" sz="1800" b="0" i="0" u="none" strike="noStrike" kern="1200" cap="none" spc="5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для</a:t>
            </a:r>
            <a:r>
              <a:rPr kumimoji="0" lang="ru-RU" sz="1800" b="0" i="0" u="none" strike="noStrike" kern="1200" cap="none" spc="-1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1800" b="0" i="0" u="none" strike="noStrike" kern="1200" cap="none" spc="-5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организации</a:t>
            </a:r>
            <a:r>
              <a:rPr kumimoji="0" lang="ru-RU" sz="1800" b="0" i="0" u="none" strike="noStrike" kern="1200" cap="none" spc="4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1800" b="0" i="0" u="none" strike="noStrike" kern="1200" cap="none" spc="-5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обучения </a:t>
            </a:r>
            <a:r>
              <a:rPr kumimoji="0" lang="ru-RU" sz="1800" b="0" i="0" u="none" strike="noStrike" kern="1200" cap="none" spc="-30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в</a:t>
            </a:r>
            <a:r>
              <a:rPr kumimoji="0" lang="ru-RU" sz="1800" b="0" i="0" u="none" strike="noStrike" kern="1200" cap="none" spc="-1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период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1800" b="0" i="0" u="none" strike="noStrike" kern="1200" cap="none" spc="-1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перехода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на</a:t>
            </a:r>
            <a:r>
              <a:rPr kumimoji="0" lang="ru-RU" sz="1800" b="0" i="0" u="none" strike="noStrike" kern="1200" cap="none" spc="-5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1800" b="0" i="0" u="none" strike="noStrike" kern="1200" cap="none" spc="-15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ФГОС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299085" marR="473075" lvl="0" indent="-2870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B8"/>
              </a:buClr>
              <a:buSzPct val="64285"/>
              <a:buFont typeface="Tahoma"/>
              <a:buChar char="►"/>
              <a:tabLst>
                <a:tab pos="299085" algn="l"/>
                <a:tab pos="299720" algn="l"/>
              </a:tabLst>
              <a:defRPr/>
            </a:pPr>
            <a:r>
              <a:rPr kumimoji="0" lang="ru-RU" sz="1800" b="0" i="0" u="none" strike="noStrike" kern="1200" cap="none" spc="-5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Проводятся онлайн</a:t>
            </a:r>
            <a:r>
              <a:rPr kumimoji="0" lang="ru-RU" sz="1800" b="0" i="0" u="none" strike="noStrike" kern="1200" cap="none" spc="-2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1800" b="0" i="0" u="none" strike="noStrike" kern="1200" cap="none" spc="-15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консультации</a:t>
            </a:r>
            <a:r>
              <a:rPr kumimoji="0" lang="ru-RU" sz="1800" b="0" i="0" u="none" strike="noStrike" kern="1200" cap="none" spc="5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1800" b="0" i="0" u="none" strike="noStrike" kern="1200" cap="none" spc="-5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для</a:t>
            </a:r>
            <a:r>
              <a:rPr kumimoji="0" lang="ru-RU" sz="1800" b="0" i="0" u="none" strike="noStrike" kern="1200" cap="none" spc="-2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1800" b="0" i="0" u="none" strike="noStrike" kern="1200" cap="none" spc="-1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педагогов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по </a:t>
            </a:r>
            <a:r>
              <a:rPr kumimoji="0" lang="ru-RU" sz="1800" b="0" i="0" u="none" strike="noStrike" kern="1200" cap="none" spc="-305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1800" b="0" i="0" u="none" strike="noStrike" kern="1200" cap="none" spc="-1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разработке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1800" b="0" i="0" u="none" strike="noStrike" kern="1200" cap="none" spc="-5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рабочих</a:t>
            </a:r>
            <a:r>
              <a:rPr kumimoji="0" lang="ru-RU" sz="1800" b="0" i="0" u="none" strike="noStrike" kern="1200" cap="none" spc="2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1800" b="0" i="0" u="none" strike="noStrike" kern="1200" cap="none" spc="-5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программ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38455" marR="0" lvl="0" indent="-32639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B8"/>
              </a:buClr>
              <a:buSzPct val="64285"/>
              <a:buFont typeface="Tahoma"/>
              <a:buChar char="►"/>
              <a:tabLst>
                <a:tab pos="338455" algn="l"/>
                <a:tab pos="339090" algn="l"/>
              </a:tabLst>
              <a:defRPr/>
            </a:pPr>
            <a:r>
              <a:rPr kumimoji="0" lang="ru-RU" sz="1800" b="0" i="0" u="none" strike="noStrike" kern="1200" cap="none" spc="-5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Проводятся онлайн</a:t>
            </a:r>
            <a:r>
              <a:rPr kumimoji="0" lang="ru-RU" sz="1800" b="0" i="0" u="none" strike="noStrike" kern="1200" cap="none" spc="-25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1800" b="0" i="0" u="none" strike="noStrike" kern="1200" cap="none" spc="-5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мероприятия</a:t>
            </a:r>
            <a:r>
              <a:rPr kumimoji="0" lang="ru-RU" sz="1800" b="0" i="0" u="none" strike="noStrike" kern="1200" cap="none" spc="5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и</a:t>
            </a:r>
            <a:r>
              <a:rPr kumimoji="0" lang="ru-RU" sz="1800" b="0" i="0" u="none" strike="noStrike" kern="1200" cap="none" spc="-5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конференции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299085" marR="1089660" lvl="0" indent="-2870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B8"/>
              </a:buClr>
              <a:buSzPct val="64285"/>
              <a:buFont typeface="Tahoma"/>
              <a:buChar char="►"/>
              <a:tabLst>
                <a:tab pos="299085" algn="l"/>
                <a:tab pos="299720" algn="l"/>
              </a:tabLst>
              <a:defRPr/>
            </a:pPr>
            <a:r>
              <a:rPr kumimoji="0" lang="ru-RU" sz="1800" b="0" i="0" u="none" strike="noStrike" kern="1200" cap="none" spc="-25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Горячая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линия </a:t>
            </a:r>
            <a:r>
              <a:rPr kumimoji="0" lang="ru-RU" sz="1800" b="0" i="0" u="none" strike="noStrike" kern="1200" cap="none" spc="-5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поддержки 24/7 </a:t>
            </a:r>
            <a:r>
              <a:rPr kumimoji="0" lang="ru-RU" sz="1800" b="0" i="0" u="heavy" strike="noStrike" kern="1200" cap="none" spc="-15" normalizeH="0" baseline="0" noProof="0" dirty="0">
                <a:ln>
                  <a:noFill/>
                </a:ln>
                <a:solidFill>
                  <a:srgbClr val="0462C1"/>
                </a:solidFill>
                <a:effectLst/>
                <a:uLnTx/>
                <a:uFill>
                  <a:solidFill>
                    <a:srgbClr val="0462C1"/>
                  </a:solidFill>
                </a:uFill>
                <a:latin typeface="Calibri"/>
                <a:ea typeface="+mn-ea"/>
                <a:cs typeface="Calibri"/>
                <a:hlinkClick r:id="rId7"/>
              </a:rPr>
              <a:t>vopros@prosv.ru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196000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C4D396-28B1-54D0-82FE-19ACD4ECF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6" y="260648"/>
            <a:ext cx="11712624" cy="810898"/>
          </a:xfrm>
        </p:spPr>
        <p:txBody>
          <a:bodyPr>
            <a:noAutofit/>
          </a:bodyPr>
          <a:lstStyle/>
          <a:p>
            <a:r>
              <a:rPr lang="ru-RU" sz="1600" b="1" i="0" u="none" strike="noStrike" baseline="0" dirty="0">
                <a:effectLst/>
                <a:latin typeface="Bookman Old Style" panose="02050604050505020204" pitchFamily="18" charset="0"/>
              </a:rPr>
              <a:t>Методические рекомендации к реализации рабочей программы по </a:t>
            </a:r>
            <a:r>
              <a:rPr lang="ru-RU" sz="1600" b="1" i="0" u="none" strike="noStrike" baseline="0" dirty="0" smtClean="0">
                <a:effectLst/>
                <a:latin typeface="Bookman Old Style" panose="02050604050505020204" pitchFamily="18" charset="0"/>
              </a:rPr>
              <a:t>истории в </a:t>
            </a:r>
            <a:r>
              <a:rPr lang="ru-RU" sz="1600" b="1" i="0" u="none" strike="noStrike" baseline="0" dirty="0">
                <a:effectLst/>
                <a:latin typeface="Bookman Old Style" panose="02050604050505020204" pitchFamily="18" charset="0"/>
              </a:rPr>
              <a:t>соответствии </a:t>
            </a:r>
            <a:r>
              <a:rPr lang="ru-RU" sz="1600" b="1" i="0" u="none" strike="noStrike" baseline="0" dirty="0" smtClean="0">
                <a:effectLst/>
                <a:latin typeface="Bookman Old Style" panose="02050604050505020204" pitchFamily="18" charset="0"/>
              </a:rPr>
              <a:t/>
            </a:r>
            <a:br>
              <a:rPr lang="ru-RU" sz="1600" b="1" i="0" u="none" strike="noStrike" baseline="0" dirty="0" smtClean="0">
                <a:effectLst/>
                <a:latin typeface="Bookman Old Style" panose="02050604050505020204" pitchFamily="18" charset="0"/>
              </a:rPr>
            </a:br>
            <a:r>
              <a:rPr lang="ru-RU" sz="1600" b="1" i="0" u="none" strike="noStrike" baseline="0" dirty="0" smtClean="0">
                <a:effectLst/>
                <a:latin typeface="Bookman Old Style" panose="02050604050505020204" pitchFamily="18" charset="0"/>
              </a:rPr>
              <a:t>с </a:t>
            </a:r>
            <a:r>
              <a:rPr lang="ru-RU" sz="1600" b="1" i="0" u="none" strike="noStrike" baseline="0" dirty="0">
                <a:effectLst/>
                <a:latin typeface="Bookman Old Style" panose="02050604050505020204" pitchFamily="18" charset="0"/>
              </a:rPr>
              <a:t>существующим УМК </a:t>
            </a:r>
            <a:r>
              <a:rPr lang="ru-RU" sz="1600" dirty="0" smtClean="0">
                <a:effectLst/>
                <a:latin typeface="Bookman Old Style" panose="02050604050505020204" pitchFamily="18" charset="0"/>
              </a:rPr>
              <a:t> издательства «Дрофа»</a:t>
            </a:r>
            <a:endParaRPr lang="ru-RU" sz="1600" dirty="0">
              <a:effectLst/>
              <a:latin typeface="Bookman Old Style" panose="020506040505050202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95400" y="1083632"/>
            <a:ext cx="7920880" cy="466050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BC6BEB5-19E5-AD9F-F8B4-A2529B4A376B}"/>
              </a:ext>
            </a:extLst>
          </p:cNvPr>
          <p:cNvSpPr txBox="1"/>
          <p:nvPr/>
        </p:nvSpPr>
        <p:spPr>
          <a:xfrm>
            <a:off x="8838144" y="3357561"/>
            <a:ext cx="29718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https://disk.yandex.ru/d/GSUUSDtdc-I3OQ</a:t>
            </a:r>
            <a:endParaRPr lang="ru-RU" dirty="0"/>
          </a:p>
          <a:p>
            <a:endParaRPr lang="ru-RU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C1A40D2-2F82-3A9E-5724-00403B9D27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7259" y="1638192"/>
            <a:ext cx="2428571" cy="163809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9E46E93-EE6B-6917-66E6-D1B20B82A3E7}"/>
              </a:ext>
            </a:extLst>
          </p:cNvPr>
          <p:cNvSpPr txBox="1"/>
          <p:nvPr/>
        </p:nvSpPr>
        <p:spPr>
          <a:xfrm>
            <a:off x="8763000" y="1072604"/>
            <a:ext cx="2438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6"/>
              </a:rPr>
              <a:t>https://imc72.ru/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00053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F3597F-1EF8-4BB0-8597-15783DB8C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165" y="125261"/>
            <a:ext cx="11435375" cy="6604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latin typeface="Calibri" panose="020F0502020204030204" pitchFamily="34" charset="0"/>
                <a:cs typeface="Calibri" panose="020F0502020204030204" pitchFamily="34" charset="0"/>
              </a:rPr>
              <a:t>Структура рабочей программы: тематическое планирование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A5606F-DDFC-4F6E-B320-7D5B0C9101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383" y="1173971"/>
            <a:ext cx="11670156" cy="5427249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24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4E3DC8CA-3FCE-456C-87C6-7B41D4DD2F4A}"/>
              </a:ext>
            </a:extLst>
          </p:cNvPr>
          <p:cNvSpPr/>
          <p:nvPr/>
        </p:nvSpPr>
        <p:spPr>
          <a:xfrm>
            <a:off x="879626" y="1231887"/>
            <a:ext cx="3140015" cy="1681192"/>
          </a:xfrm>
          <a:prstGeom prst="roundRect">
            <a:avLst/>
          </a:prstGeo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189">
              <a:defRPr/>
            </a:pPr>
            <a:r>
              <a:rPr lang="ru-RU" sz="2000" b="1" dirty="0">
                <a:solidFill>
                  <a:srgbClr val="002060"/>
                </a:solidFill>
                <a:latin typeface="Trebuchet MS" panose="020B0603020202020204"/>
              </a:rPr>
              <a:t>Перечень тем, которые планируются для освоения учащимися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8414C914-73A9-49AD-AA5C-8B8C96C2EE45}"/>
              </a:ext>
            </a:extLst>
          </p:cNvPr>
          <p:cNvSpPr/>
          <p:nvPr/>
        </p:nvSpPr>
        <p:spPr>
          <a:xfrm>
            <a:off x="4848575" y="1256345"/>
            <a:ext cx="3140015" cy="1681191"/>
          </a:xfrm>
          <a:prstGeom prst="roundRect">
            <a:avLst/>
          </a:prstGeo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189">
              <a:defRPr/>
            </a:pPr>
            <a:r>
              <a:rPr lang="ru-RU" sz="2000" b="1" dirty="0">
                <a:solidFill>
                  <a:srgbClr val="002060"/>
                </a:solidFill>
                <a:latin typeface="Trebuchet MS" panose="020B0603020202020204"/>
              </a:rPr>
              <a:t>Количество академических часов, которые отводятся на освоение каждой темы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AD7232D4-8BB1-4FF7-9BE5-2AAC038B365D}"/>
              </a:ext>
            </a:extLst>
          </p:cNvPr>
          <p:cNvSpPr/>
          <p:nvPr/>
        </p:nvSpPr>
        <p:spPr>
          <a:xfrm>
            <a:off x="287380" y="3810795"/>
            <a:ext cx="3712789" cy="1681191"/>
          </a:xfrm>
          <a:prstGeom prst="roundRect">
            <a:avLst/>
          </a:prstGeo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189">
              <a:defRPr/>
            </a:pPr>
            <a:r>
              <a:rPr lang="ru-RU" sz="2000" b="1" dirty="0">
                <a:solidFill>
                  <a:srgbClr val="002060"/>
                </a:solidFill>
                <a:latin typeface="Trebuchet MS" panose="020B0603020202020204"/>
              </a:rPr>
              <a:t>Перечень </a:t>
            </a:r>
            <a:r>
              <a:rPr lang="ru-RU" sz="2000" b="1" dirty="0" smtClean="0">
                <a:solidFill>
                  <a:srgbClr val="002060"/>
                </a:solidFill>
                <a:latin typeface="Trebuchet MS" panose="020B0603020202020204"/>
              </a:rPr>
              <a:t>Э(Ц)ОР </a:t>
            </a:r>
            <a:r>
              <a:rPr lang="ru-RU" sz="2000" b="1" dirty="0">
                <a:solidFill>
                  <a:srgbClr val="002060"/>
                </a:solidFill>
                <a:latin typeface="Trebuchet MS" panose="020B0603020202020204"/>
              </a:rPr>
              <a:t>используемых при изучении каждой темы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C965A2F8-159E-4EA2-95BE-B383BB78F6E7}"/>
              </a:ext>
            </a:extLst>
          </p:cNvPr>
          <p:cNvSpPr/>
          <p:nvPr/>
        </p:nvSpPr>
        <p:spPr>
          <a:xfrm>
            <a:off x="5163291" y="5491985"/>
            <a:ext cx="5837640" cy="546605"/>
          </a:xfrm>
          <a:prstGeom prst="roundRect">
            <a:avLst/>
          </a:prstGeo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 defTabSz="457189">
              <a:defRPr/>
            </a:pPr>
            <a:r>
              <a:rPr lang="ru-RU" sz="2000" b="1" dirty="0">
                <a:solidFill>
                  <a:srgbClr val="00B0F0"/>
                </a:solidFill>
                <a:latin typeface="Trebuchet MS" panose="020B0603020202020204"/>
              </a:rPr>
              <a:t>5. Игровые программы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C782BEE0-2D83-4ACD-9C8E-A9B641F4FEA3}"/>
              </a:ext>
            </a:extLst>
          </p:cNvPr>
          <p:cNvSpPr/>
          <p:nvPr/>
        </p:nvSpPr>
        <p:spPr>
          <a:xfrm>
            <a:off x="5163294" y="4892774"/>
            <a:ext cx="5837641" cy="578637"/>
          </a:xfrm>
          <a:prstGeom prst="roundRect">
            <a:avLst/>
          </a:prstGeo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 defTabSz="457189">
              <a:defRPr/>
            </a:pPr>
            <a:r>
              <a:rPr lang="ru-RU" sz="2000" b="1" dirty="0">
                <a:solidFill>
                  <a:srgbClr val="00B0F0"/>
                </a:solidFill>
                <a:latin typeface="Trebuchet MS" panose="020B0603020202020204"/>
              </a:rPr>
              <a:t>4. Виртуальные лаборатории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1DF1D7CC-D63E-40FE-8129-011C02828AF7}"/>
              </a:ext>
            </a:extLst>
          </p:cNvPr>
          <p:cNvSpPr/>
          <p:nvPr/>
        </p:nvSpPr>
        <p:spPr>
          <a:xfrm>
            <a:off x="5163293" y="3776214"/>
            <a:ext cx="5837643" cy="559053"/>
          </a:xfrm>
          <a:prstGeom prst="roundRect">
            <a:avLst/>
          </a:prstGeo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 defTabSz="457189">
              <a:defRPr/>
            </a:pPr>
            <a:r>
              <a:rPr lang="ru-RU" sz="2000" b="1" dirty="0">
                <a:solidFill>
                  <a:srgbClr val="00B0F0"/>
                </a:solidFill>
                <a:latin typeface="Trebuchet MS" panose="020B0603020202020204"/>
              </a:rPr>
              <a:t>2. Электронные учебники и задачники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72CA9B24-FC04-4531-90DD-F4CB3C38F53E}"/>
              </a:ext>
            </a:extLst>
          </p:cNvPr>
          <p:cNvSpPr/>
          <p:nvPr/>
        </p:nvSpPr>
        <p:spPr>
          <a:xfrm>
            <a:off x="5163294" y="4325595"/>
            <a:ext cx="5837641" cy="559055"/>
          </a:xfrm>
          <a:prstGeom prst="roundRect">
            <a:avLst/>
          </a:prstGeo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 defTabSz="457189">
              <a:defRPr/>
            </a:pPr>
            <a:r>
              <a:rPr lang="ru-RU" sz="2000" b="1" dirty="0">
                <a:solidFill>
                  <a:srgbClr val="00B0F0"/>
                </a:solidFill>
                <a:latin typeface="Trebuchet MS" panose="020B0603020202020204"/>
              </a:rPr>
              <a:t>3. Коллекции ЦОР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4F61B191-61D1-4348-B431-AEDF6974022E}"/>
              </a:ext>
            </a:extLst>
          </p:cNvPr>
          <p:cNvSpPr/>
          <p:nvPr/>
        </p:nvSpPr>
        <p:spPr>
          <a:xfrm>
            <a:off x="5163293" y="3217159"/>
            <a:ext cx="5837643" cy="521672"/>
          </a:xfrm>
          <a:prstGeom prst="roundRect">
            <a:avLst/>
          </a:prstGeo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 defTabSz="457189">
              <a:defRPr/>
            </a:pPr>
            <a:r>
              <a:rPr lang="ru-RU" sz="2000" b="1" dirty="0">
                <a:solidFill>
                  <a:srgbClr val="00B0F0"/>
                </a:solidFill>
                <a:latin typeface="Trebuchet MS" panose="020B0603020202020204"/>
              </a:rPr>
              <a:t>1. Мультимедийные программы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0C7EA6D5-C985-4F3C-A015-267AA4B1493E}"/>
              </a:ext>
            </a:extLst>
          </p:cNvPr>
          <p:cNvSpPr/>
          <p:nvPr/>
        </p:nvSpPr>
        <p:spPr>
          <a:xfrm>
            <a:off x="5163293" y="6045208"/>
            <a:ext cx="5837639" cy="687535"/>
          </a:xfrm>
          <a:prstGeom prst="roundRect">
            <a:avLst/>
          </a:prstGeo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 defTabSz="457189">
              <a:defRPr/>
            </a:pPr>
            <a:r>
              <a:rPr lang="ru-RU" sz="2000" b="1" dirty="0">
                <a:solidFill>
                  <a:srgbClr val="00B0F0"/>
                </a:solidFill>
                <a:latin typeface="Trebuchet MS" panose="020B0603020202020204"/>
              </a:rPr>
              <a:t>6. Электронные библиотеки</a:t>
            </a:r>
          </a:p>
        </p:txBody>
      </p:sp>
      <p:sp>
        <p:nvSpPr>
          <p:cNvPr id="13" name="Стрелка: вправо 12">
            <a:extLst>
              <a:ext uri="{FF2B5EF4-FFF2-40B4-BE49-F238E27FC236}">
                <a16:creationId xmlns:a16="http://schemas.microsoft.com/office/drawing/2014/main" id="{96C646E5-4246-41E9-847C-E72D9FC983BE}"/>
              </a:ext>
            </a:extLst>
          </p:cNvPr>
          <p:cNvSpPr/>
          <p:nvPr/>
        </p:nvSpPr>
        <p:spPr>
          <a:xfrm>
            <a:off x="4034126" y="4721292"/>
            <a:ext cx="1095212" cy="242679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189">
              <a:defRPr/>
            </a:pPr>
            <a:endParaRPr lang="ru-RU" b="1">
              <a:ln w="6600">
                <a:solidFill>
                  <a:srgbClr val="2E83C3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2E83C3"/>
                </a:outerShdw>
              </a:effectLst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8624116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ТП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398" y="504825"/>
            <a:ext cx="11358641" cy="584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3081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116632"/>
            <a:ext cx="11305256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23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F3597F-1EF8-4BB0-8597-15783DB8C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416" y="0"/>
            <a:ext cx="10702727" cy="660400"/>
          </a:xfrm>
        </p:spPr>
        <p:txBody>
          <a:bodyPr>
            <a:noAutofit/>
          </a:bodyPr>
          <a:lstStyle/>
          <a:p>
            <a:r>
              <a:rPr lang="ru-RU" sz="3200" b="1" dirty="0">
                <a:latin typeface="Calibri" panose="020F0502020204030204" pitchFamily="34" charset="0"/>
                <a:cs typeface="Calibri" panose="020F0502020204030204" pitchFamily="34" charset="0"/>
              </a:rPr>
              <a:t>Структура рабочей программы: планируемые результаты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A5606F-DDFC-4F6E-B320-7D5B0C9101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383" y="660400"/>
            <a:ext cx="11254760" cy="619760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24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29" name="Таблица 28">
            <a:extLst>
              <a:ext uri="{FF2B5EF4-FFF2-40B4-BE49-F238E27FC236}">
                <a16:creationId xmlns:a16="http://schemas.microsoft.com/office/drawing/2014/main" id="{BFB11D61-DD04-492C-87EB-859384E2998C}"/>
              </a:ext>
            </a:extLst>
          </p:cNvPr>
          <p:cNvGraphicFramePr>
            <a:graphicFrameLocks noGrp="1"/>
          </p:cNvGraphicFramePr>
          <p:nvPr/>
        </p:nvGraphicFramePr>
        <p:xfrm>
          <a:off x="569626" y="689551"/>
          <a:ext cx="10741348" cy="54776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16855">
                  <a:extLst>
                    <a:ext uri="{9D8B030D-6E8A-4147-A177-3AD203B41FA5}">
                      <a16:colId xmlns:a16="http://schemas.microsoft.com/office/drawing/2014/main" val="215274861"/>
                    </a:ext>
                  </a:extLst>
                </a:gridCol>
                <a:gridCol w="8724493">
                  <a:extLst>
                    <a:ext uri="{9D8B030D-6E8A-4147-A177-3AD203B41FA5}">
                      <a16:colId xmlns:a16="http://schemas.microsoft.com/office/drawing/2014/main" val="1218780344"/>
                    </a:ext>
                  </a:extLst>
                </a:gridCol>
              </a:tblGrid>
              <a:tr h="379724">
                <a:tc>
                  <a:txBody>
                    <a:bodyPr/>
                    <a:lstStyle/>
                    <a:p>
                      <a:r>
                        <a:rPr lang="ru-RU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Результаты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ООО</a:t>
                      </a:r>
                      <a:endParaRPr lang="ru-RU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0866758"/>
                  </a:ext>
                </a:extLst>
              </a:tr>
              <a:tr h="1314428">
                <a:tc>
                  <a:txBody>
                    <a:bodyPr/>
                    <a:lstStyle/>
                    <a:p>
                      <a:r>
                        <a:rPr lang="ru-RU" sz="1800" b="1" dirty="0">
                          <a:latin typeface="Times New Roman" pitchFamily="18" charset="0"/>
                          <a:cs typeface="Times New Roman" pitchFamily="18" charset="0"/>
                        </a:rPr>
                        <a:t>Личностные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осознание российской гражданской идентичности;</a:t>
                      </a:r>
                    </a:p>
                    <a:p>
                      <a:r>
                        <a:rPr kumimoji="0" lang="ru-RU" sz="14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готовность обучающихся к саморазвитию, самостоятельности и личностному самоопределению;</a:t>
                      </a:r>
                    </a:p>
                    <a:p>
                      <a:r>
                        <a:rPr kumimoji="0" lang="ru-RU" sz="14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ценность самостоятельности и инициативы;</a:t>
                      </a:r>
                    </a:p>
                    <a:p>
                      <a:r>
                        <a:rPr kumimoji="0" lang="ru-RU" sz="14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наличие мотивации к целенаправленной социально значимой деятельности;</a:t>
                      </a:r>
                    </a:p>
                    <a:p>
                      <a:r>
                        <a:rPr kumimoji="0" lang="ru-RU" sz="1400" b="0" i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сформированность</a:t>
                      </a:r>
                      <a:r>
                        <a:rPr kumimoji="0" lang="ru-RU" sz="14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внутренней позиции личности как особого ценностного отношения к себе, окружающим людям и жизни в целом;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1642942"/>
                  </a:ext>
                </a:extLst>
              </a:tr>
              <a:tr h="2132295">
                <a:tc>
                  <a:txBody>
                    <a:bodyPr/>
                    <a:lstStyle/>
                    <a:p>
                      <a:r>
                        <a:rPr lang="ru-RU" sz="1800" b="1" dirty="0">
                          <a:latin typeface="Times New Roman" pitchFamily="18" charset="0"/>
                          <a:cs typeface="Times New Roman" pitchFamily="18" charset="0"/>
                        </a:rPr>
                        <a:t>Метапредметные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освоение обучающимися </a:t>
                      </a:r>
                      <a:r>
                        <a:rPr kumimoji="0" lang="ru-RU" sz="1400" b="0" i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межпредметных</a:t>
                      </a:r>
                      <a:r>
                        <a:rPr kumimoji="0" lang="ru-RU" sz="14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понятий (используются в нескольких предметных областях и позволяют связывать знания из различных учебных предметов, учебных курсов (в том числе внеурочной деятельности), учебных модулей в целостную научную картину мира) и универсальные учебные действия (познавательные, коммуникативные, регулятивные);</a:t>
                      </a:r>
                    </a:p>
                    <a:p>
                      <a:r>
                        <a:rPr kumimoji="0" lang="ru-RU" sz="14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способность их использовать в учебной, познавательной и социальной практике;</a:t>
                      </a:r>
                    </a:p>
                    <a:p>
                      <a:r>
                        <a:rPr kumimoji="0" lang="ru-RU" sz="14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готовность к самостоятельному планированию и осуществлению учебной деятельности и организации учебного сотрудничества с педагогическими работниками и сверстниками, к участию в построении индивидуальной образовательной траектории;</a:t>
                      </a:r>
                    </a:p>
                    <a:p>
                      <a:r>
                        <a:rPr kumimoji="0" lang="ru-RU" sz="14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овладение навыками работы с информацией: восприятие и создание информационных текстов в различных форматах, в том числе цифровых, с учетом назначения информации и ее целевой аудитории;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0308963"/>
                  </a:ext>
                </a:extLst>
              </a:tr>
              <a:tr h="1484770">
                <a:tc>
                  <a:txBody>
                    <a:bodyPr/>
                    <a:lstStyle/>
                    <a:p>
                      <a:r>
                        <a:rPr lang="ru-RU" sz="1800" b="1" dirty="0">
                          <a:latin typeface="Times New Roman" pitchFamily="18" charset="0"/>
                          <a:cs typeface="Times New Roman" pitchFamily="18" charset="0"/>
                        </a:rPr>
                        <a:t>Предметные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освоение обучающимися в ходе изучения учебного предмета научных знаний, умений и способов действий, специфических для соответствующей предметной области;</a:t>
                      </a:r>
                    </a:p>
                    <a:p>
                      <a:r>
                        <a:rPr kumimoji="0" lang="ru-RU" sz="14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предпосылки научного типа мышления;</a:t>
                      </a:r>
                    </a:p>
                    <a:p>
                      <a:r>
                        <a:rPr kumimoji="0" lang="ru-RU" sz="14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виды деятельности по получению нового знания, его интерпретации, преобразованию и применению в различных учебных ситуациях, в том числе при создании учебных и социальных проектов.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13916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594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0F53E86-D509-72D8-73DE-6A17775F4B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" t="19817" r="-1"/>
          <a:stretch/>
        </p:blipFill>
        <p:spPr bwMode="auto">
          <a:xfrm>
            <a:off x="1452530" y="357167"/>
            <a:ext cx="8675918" cy="60722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58298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2DEB7A-392B-4367-86A7-508F10828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560" y="428604"/>
            <a:ext cx="10911840" cy="785818"/>
          </a:xfrm>
        </p:spPr>
        <p:txBody>
          <a:bodyPr>
            <a:noAutofit/>
          </a:bodyPr>
          <a:lstStyle/>
          <a:p>
            <a:pPr algn="ctr"/>
            <a:r>
              <a:rPr lang="ru-RU" sz="4800" b="1" u="sng" dirty="0" smtClean="0">
                <a:latin typeface="Bookman Old Style" panose="02050604050505020204" pitchFamily="18" charset="0"/>
              </a:rPr>
              <a:t>ПРАКТИКУМ</a:t>
            </a:r>
            <a:endParaRPr lang="ru-RU" sz="4800" b="1" u="sng" dirty="0">
              <a:latin typeface="Bookman Old Style" panose="020506040505050202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096C438-67CE-45EE-B348-4FEC0B345C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408" y="1357298"/>
            <a:ext cx="10900756" cy="3367846"/>
          </a:xfrm>
        </p:spPr>
        <p:txBody>
          <a:bodyPr anchor="ctr">
            <a:noAutofit/>
          </a:bodyPr>
          <a:lstStyle/>
          <a:p>
            <a:pPr>
              <a:lnSpc>
                <a:spcPct val="200000"/>
              </a:lnSpc>
              <a:spcAft>
                <a:spcPts val="600"/>
              </a:spcAft>
            </a:pPr>
            <a:r>
              <a:rPr lang="ru-RU" sz="4400" b="1" dirty="0" smtClean="0">
                <a:latin typeface="Bookman Old Style" panose="02050604050505020204" pitchFamily="18" charset="0"/>
              </a:rPr>
              <a:t>Экспертиза Рабочей программы</a:t>
            </a:r>
          </a:p>
          <a:p>
            <a:pPr>
              <a:lnSpc>
                <a:spcPct val="200000"/>
              </a:lnSpc>
              <a:spcAft>
                <a:spcPts val="600"/>
              </a:spcAft>
            </a:pPr>
            <a:r>
              <a:rPr lang="ru-RU" sz="4400" b="1" dirty="0" smtClean="0">
                <a:latin typeface="Bookman Old Style" panose="02050604050505020204" pitchFamily="18" charset="0"/>
              </a:rPr>
              <a:t>Заполнение Чек-листа</a:t>
            </a:r>
            <a:endParaRPr lang="ru-RU" sz="4400" b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942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DC8055-B31F-D575-DC50-22E3D8913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28601"/>
            <a:ext cx="10515600" cy="1066800"/>
          </a:xfrm>
        </p:spPr>
        <p:txBody>
          <a:bodyPr/>
          <a:lstStyle/>
          <a:p>
            <a:r>
              <a:rPr lang="ru-RU" b="1" dirty="0"/>
              <a:t>Задание № 1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537A333-40B8-E416-F414-BFBBD74051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398" y="1295404"/>
            <a:ext cx="11358642" cy="5333999"/>
          </a:xfrm>
        </p:spPr>
        <p:txBody>
          <a:bodyPr/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ru-RU" sz="32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b="1" dirty="0">
                <a:ea typeface="Calibri" panose="020F0502020204030204" pitchFamily="34" charset="0"/>
                <a:cs typeface="Times New Roman" panose="02020603050405020304" pitchFamily="18" charset="0"/>
              </a:rPr>
              <a:t>Тест  «Изменения в обновлённых стандартах»</a:t>
            </a:r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E3B3C8BC-5A77-A4C5-E2D6-A12BAB487282}"/>
              </a:ext>
            </a:extLst>
          </p:cNvPr>
          <p:cNvGraphicFramePr>
            <a:graphicFrameLocks noGrp="1"/>
          </p:cNvGraphicFramePr>
          <p:nvPr/>
        </p:nvGraphicFramePr>
        <p:xfrm>
          <a:off x="666714" y="3357562"/>
          <a:ext cx="10572821" cy="2000264"/>
        </p:xfrm>
        <a:graphic>
          <a:graphicData uri="http://schemas.openxmlformats.org/drawingml/2006/table">
            <a:tbl>
              <a:tblPr firstRow="1" firstCol="1" bandRow="1"/>
              <a:tblGrid>
                <a:gridCol w="1757116">
                  <a:extLst>
                    <a:ext uri="{9D8B030D-6E8A-4147-A177-3AD203B41FA5}">
                      <a16:colId xmlns:a16="http://schemas.microsoft.com/office/drawing/2014/main" val="494291088"/>
                    </a:ext>
                  </a:extLst>
                </a:gridCol>
                <a:gridCol w="702847">
                  <a:extLst>
                    <a:ext uri="{9D8B030D-6E8A-4147-A177-3AD203B41FA5}">
                      <a16:colId xmlns:a16="http://schemas.microsoft.com/office/drawing/2014/main" val="3893200062"/>
                    </a:ext>
                  </a:extLst>
                </a:gridCol>
                <a:gridCol w="698280">
                  <a:extLst>
                    <a:ext uri="{9D8B030D-6E8A-4147-A177-3AD203B41FA5}">
                      <a16:colId xmlns:a16="http://schemas.microsoft.com/office/drawing/2014/main" val="3699131571"/>
                    </a:ext>
                  </a:extLst>
                </a:gridCol>
                <a:gridCol w="823842">
                  <a:extLst>
                    <a:ext uri="{9D8B030D-6E8A-4147-A177-3AD203B41FA5}">
                      <a16:colId xmlns:a16="http://schemas.microsoft.com/office/drawing/2014/main" val="3166226665"/>
                    </a:ext>
                  </a:extLst>
                </a:gridCol>
                <a:gridCol w="823842">
                  <a:extLst>
                    <a:ext uri="{9D8B030D-6E8A-4147-A177-3AD203B41FA5}">
                      <a16:colId xmlns:a16="http://schemas.microsoft.com/office/drawing/2014/main" val="201926563"/>
                    </a:ext>
                  </a:extLst>
                </a:gridCol>
                <a:gridCol w="823842">
                  <a:extLst>
                    <a:ext uri="{9D8B030D-6E8A-4147-A177-3AD203B41FA5}">
                      <a16:colId xmlns:a16="http://schemas.microsoft.com/office/drawing/2014/main" val="3043860476"/>
                    </a:ext>
                  </a:extLst>
                </a:gridCol>
                <a:gridCol w="823842">
                  <a:extLst>
                    <a:ext uri="{9D8B030D-6E8A-4147-A177-3AD203B41FA5}">
                      <a16:colId xmlns:a16="http://schemas.microsoft.com/office/drawing/2014/main" val="976086252"/>
                    </a:ext>
                  </a:extLst>
                </a:gridCol>
                <a:gridCol w="823842">
                  <a:extLst>
                    <a:ext uri="{9D8B030D-6E8A-4147-A177-3AD203B41FA5}">
                      <a16:colId xmlns:a16="http://schemas.microsoft.com/office/drawing/2014/main" val="3987491317"/>
                    </a:ext>
                  </a:extLst>
                </a:gridCol>
                <a:gridCol w="823842">
                  <a:extLst>
                    <a:ext uri="{9D8B030D-6E8A-4147-A177-3AD203B41FA5}">
                      <a16:colId xmlns:a16="http://schemas.microsoft.com/office/drawing/2014/main" val="3047349830"/>
                    </a:ext>
                  </a:extLst>
                </a:gridCol>
                <a:gridCol w="823842">
                  <a:extLst>
                    <a:ext uri="{9D8B030D-6E8A-4147-A177-3AD203B41FA5}">
                      <a16:colId xmlns:a16="http://schemas.microsoft.com/office/drawing/2014/main" val="2922406988"/>
                    </a:ext>
                  </a:extLst>
                </a:gridCol>
                <a:gridCol w="823842">
                  <a:extLst>
                    <a:ext uri="{9D8B030D-6E8A-4147-A177-3AD203B41FA5}">
                      <a16:colId xmlns:a16="http://schemas.microsoft.com/office/drawing/2014/main" val="2330609388"/>
                    </a:ext>
                  </a:extLst>
                </a:gridCol>
                <a:gridCol w="823842">
                  <a:extLst>
                    <a:ext uri="{9D8B030D-6E8A-4147-A177-3AD203B41FA5}">
                      <a16:colId xmlns:a16="http://schemas.microsoft.com/office/drawing/2014/main" val="1869106787"/>
                    </a:ext>
                  </a:extLst>
                </a:gridCol>
              </a:tblGrid>
              <a:tr h="12041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 вопроса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4913396"/>
                  </a:ext>
                </a:extLst>
              </a:tr>
              <a:tr h="7960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Ответы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66109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9009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2B69B8-ED7C-4CC2-AF1B-018C7A3DA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560" y="428604"/>
            <a:ext cx="10911840" cy="1000132"/>
          </a:xfrm>
        </p:spPr>
        <p:txBody>
          <a:bodyPr>
            <a:normAutofit/>
          </a:bodyPr>
          <a:lstStyle/>
          <a:p>
            <a:pPr algn="ctr"/>
            <a:r>
              <a:rPr lang="ru-RU" sz="4800" b="1" u="sng" dirty="0">
                <a:latin typeface="Bookman Old Style" panose="02050604050505020204" pitchFamily="18" charset="0"/>
              </a:rPr>
              <a:t>И в завершение….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B50799F-C40C-4396-B7CA-71577E0180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7803"/>
            <a:ext cx="10615650" cy="4195775"/>
          </a:xfrm>
        </p:spPr>
        <p:txBody>
          <a:bodyPr anchor="ctr">
            <a:normAutofit fontScale="92500" lnSpcReduction="20000"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ru-RU" sz="3200" dirty="0">
                <a:latin typeface="Bookman Old Style" panose="02050604050505020204" pitchFamily="18" charset="0"/>
              </a:rPr>
              <a:t>Назовите </a:t>
            </a:r>
            <a:r>
              <a:rPr lang="ru-RU" sz="3200" b="1" dirty="0">
                <a:latin typeface="Bookman Old Style" panose="02050604050505020204" pitchFamily="18" charset="0"/>
              </a:rPr>
              <a:t>три мероприятия</a:t>
            </a:r>
            <a:r>
              <a:rPr lang="ru-RU" sz="3200" dirty="0">
                <a:latin typeface="Bookman Old Style" panose="02050604050505020204" pitchFamily="18" charset="0"/>
              </a:rPr>
              <a:t>, которые Вы обязательно включите в план работы методического объединения, чтобы каждый участник образовательных отношений присвоил смыслы обновленных </a:t>
            </a:r>
            <a:r>
              <a:rPr lang="ru-RU" sz="3200" dirty="0" smtClean="0">
                <a:latin typeface="Bookman Old Style" panose="02050604050505020204" pitchFamily="18" charset="0"/>
              </a:rPr>
              <a:t>ФГОС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ru-RU" sz="3200" dirty="0">
                <a:latin typeface="Bookman Old Style" panose="02050604050505020204" pitchFamily="18" charset="0"/>
              </a:rPr>
              <a:t>Назовите </a:t>
            </a:r>
            <a:r>
              <a:rPr lang="ru-RU" sz="3200" b="1" dirty="0">
                <a:latin typeface="Bookman Old Style" panose="02050604050505020204" pitchFamily="18" charset="0"/>
              </a:rPr>
              <a:t>три проблемы</a:t>
            </a:r>
            <a:r>
              <a:rPr lang="ru-RU" sz="3200" dirty="0">
                <a:latin typeface="Bookman Old Style" panose="02050604050505020204" pitchFamily="18" charset="0"/>
              </a:rPr>
              <a:t>, которые Вам удалось решить в ходе нашей </a:t>
            </a:r>
            <a:r>
              <a:rPr lang="ru-RU" sz="3200" dirty="0" smtClean="0">
                <a:latin typeface="Bookman Old Style" panose="02050604050505020204" pitchFamily="18" charset="0"/>
              </a:rPr>
              <a:t>встречи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ru-RU" sz="3200" dirty="0">
                <a:latin typeface="Bookman Old Style" panose="02050604050505020204" pitchFamily="18" charset="0"/>
              </a:rPr>
              <a:t>Назовите </a:t>
            </a:r>
            <a:r>
              <a:rPr lang="ru-RU" sz="3200" b="1" dirty="0">
                <a:latin typeface="Bookman Old Style" panose="02050604050505020204" pitchFamily="18" charset="0"/>
              </a:rPr>
              <a:t>три первых шага</a:t>
            </a:r>
            <a:r>
              <a:rPr lang="ru-RU" sz="3200" dirty="0">
                <a:latin typeface="Bookman Old Style" panose="02050604050505020204" pitchFamily="18" charset="0"/>
              </a:rPr>
              <a:t>, которые Вы сделаете, вернувшись в свое ОУ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0B50799F-C40C-4396-B7CA-71577E018061}"/>
              </a:ext>
            </a:extLst>
          </p:cNvPr>
          <p:cNvSpPr txBox="1">
            <a:spLocks/>
          </p:cNvSpPr>
          <p:nvPr/>
        </p:nvSpPr>
        <p:spPr>
          <a:xfrm>
            <a:off x="727842" y="6017173"/>
            <a:ext cx="11235559" cy="6265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-RU" i="1" dirty="0" smtClean="0"/>
              <a:t>Листы рефлексии, пожалуйста, сдайте модераторам</a:t>
            </a:r>
            <a:endParaRPr lang="ru-RU" i="1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457200" y="6019800"/>
            <a:ext cx="11506200" cy="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13306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PolyakovNV\Desktop\pngtree-teachers-day-teacher-illustration-small-fresh-png-image_2633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36" y="428604"/>
            <a:ext cx="11144328" cy="6000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19800" y="0"/>
            <a:ext cx="617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ДОРОГУ ОСИЛИТ ИДУЩИЙ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608476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DC8055-B31F-D575-DC50-22E3D8913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28601"/>
            <a:ext cx="10515600" cy="1066800"/>
          </a:xfrm>
        </p:spPr>
        <p:txBody>
          <a:bodyPr/>
          <a:lstStyle/>
          <a:p>
            <a:r>
              <a:rPr lang="ru-RU" b="1" dirty="0"/>
              <a:t>Задание № 1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537A333-40B8-E416-F414-BFBBD74051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5404"/>
            <a:ext cx="10820400" cy="5333999"/>
          </a:xfrm>
        </p:spPr>
        <p:txBody>
          <a:bodyPr/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ru-RU" sz="32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b="1" dirty="0">
                <a:ea typeface="Calibri" panose="020F0502020204030204" pitchFamily="34" charset="0"/>
                <a:cs typeface="Times New Roman" panose="02020603050405020304" pitchFamily="18" charset="0"/>
              </a:rPr>
              <a:t>Тест  «Изменения в обновлённых стандартах»</a:t>
            </a:r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E3B3C8BC-5A77-A4C5-E2D6-A12BAB487282}"/>
              </a:ext>
            </a:extLst>
          </p:cNvPr>
          <p:cNvGraphicFramePr>
            <a:graphicFrameLocks noGrp="1"/>
          </p:cNvGraphicFramePr>
          <p:nvPr/>
        </p:nvGraphicFramePr>
        <p:xfrm>
          <a:off x="738147" y="3143248"/>
          <a:ext cx="10787139" cy="2143140"/>
        </p:xfrm>
        <a:graphic>
          <a:graphicData uri="http://schemas.openxmlformats.org/drawingml/2006/table">
            <a:tbl>
              <a:tblPr firstRow="1" firstCol="1" bandRow="1"/>
              <a:tblGrid>
                <a:gridCol w="1792733">
                  <a:extLst>
                    <a:ext uri="{9D8B030D-6E8A-4147-A177-3AD203B41FA5}">
                      <a16:colId xmlns:a16="http://schemas.microsoft.com/office/drawing/2014/main" val="494291088"/>
                    </a:ext>
                  </a:extLst>
                </a:gridCol>
                <a:gridCol w="717094">
                  <a:extLst>
                    <a:ext uri="{9D8B030D-6E8A-4147-A177-3AD203B41FA5}">
                      <a16:colId xmlns:a16="http://schemas.microsoft.com/office/drawing/2014/main" val="3893200062"/>
                    </a:ext>
                  </a:extLst>
                </a:gridCol>
                <a:gridCol w="712434">
                  <a:extLst>
                    <a:ext uri="{9D8B030D-6E8A-4147-A177-3AD203B41FA5}">
                      <a16:colId xmlns:a16="http://schemas.microsoft.com/office/drawing/2014/main" val="3699131571"/>
                    </a:ext>
                  </a:extLst>
                </a:gridCol>
                <a:gridCol w="840542">
                  <a:extLst>
                    <a:ext uri="{9D8B030D-6E8A-4147-A177-3AD203B41FA5}">
                      <a16:colId xmlns:a16="http://schemas.microsoft.com/office/drawing/2014/main" val="3166226665"/>
                    </a:ext>
                  </a:extLst>
                </a:gridCol>
                <a:gridCol w="840542">
                  <a:extLst>
                    <a:ext uri="{9D8B030D-6E8A-4147-A177-3AD203B41FA5}">
                      <a16:colId xmlns:a16="http://schemas.microsoft.com/office/drawing/2014/main" val="201926563"/>
                    </a:ext>
                  </a:extLst>
                </a:gridCol>
                <a:gridCol w="840542">
                  <a:extLst>
                    <a:ext uri="{9D8B030D-6E8A-4147-A177-3AD203B41FA5}">
                      <a16:colId xmlns:a16="http://schemas.microsoft.com/office/drawing/2014/main" val="3043860476"/>
                    </a:ext>
                  </a:extLst>
                </a:gridCol>
                <a:gridCol w="840542">
                  <a:extLst>
                    <a:ext uri="{9D8B030D-6E8A-4147-A177-3AD203B41FA5}">
                      <a16:colId xmlns:a16="http://schemas.microsoft.com/office/drawing/2014/main" val="976086252"/>
                    </a:ext>
                  </a:extLst>
                </a:gridCol>
                <a:gridCol w="840542">
                  <a:extLst>
                    <a:ext uri="{9D8B030D-6E8A-4147-A177-3AD203B41FA5}">
                      <a16:colId xmlns:a16="http://schemas.microsoft.com/office/drawing/2014/main" val="3987491317"/>
                    </a:ext>
                  </a:extLst>
                </a:gridCol>
                <a:gridCol w="840542">
                  <a:extLst>
                    <a:ext uri="{9D8B030D-6E8A-4147-A177-3AD203B41FA5}">
                      <a16:colId xmlns:a16="http://schemas.microsoft.com/office/drawing/2014/main" val="3047349830"/>
                    </a:ext>
                  </a:extLst>
                </a:gridCol>
                <a:gridCol w="840542">
                  <a:extLst>
                    <a:ext uri="{9D8B030D-6E8A-4147-A177-3AD203B41FA5}">
                      <a16:colId xmlns:a16="http://schemas.microsoft.com/office/drawing/2014/main" val="2922406988"/>
                    </a:ext>
                  </a:extLst>
                </a:gridCol>
                <a:gridCol w="840542">
                  <a:extLst>
                    <a:ext uri="{9D8B030D-6E8A-4147-A177-3AD203B41FA5}">
                      <a16:colId xmlns:a16="http://schemas.microsoft.com/office/drawing/2014/main" val="2330609388"/>
                    </a:ext>
                  </a:extLst>
                </a:gridCol>
                <a:gridCol w="840542">
                  <a:extLst>
                    <a:ext uri="{9D8B030D-6E8A-4147-A177-3AD203B41FA5}">
                      <a16:colId xmlns:a16="http://schemas.microsoft.com/office/drawing/2014/main" val="1869106787"/>
                    </a:ext>
                  </a:extLst>
                </a:gridCol>
              </a:tblGrid>
              <a:tr h="12901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 вопроса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4913396"/>
                  </a:ext>
                </a:extLst>
              </a:tr>
              <a:tr h="8529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Ответы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endParaRPr lang="ru-RU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</a:t>
                      </a:r>
                      <a:endParaRPr lang="ru-RU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endParaRPr lang="ru-RU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abd</a:t>
                      </a:r>
                      <a:endParaRPr lang="ru-RU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endParaRPr lang="ru-RU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bd</a:t>
                      </a:r>
                      <a:endParaRPr lang="ru-RU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ace</a:t>
                      </a:r>
                      <a:endParaRPr lang="ru-RU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  <a:endParaRPr lang="ru-RU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endParaRPr lang="ru-RU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</a:t>
                      </a:r>
                      <a:endParaRPr lang="ru-RU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</a:t>
                      </a:r>
                      <a:endParaRPr lang="ru-RU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66109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1603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8D3BED-BF4E-4C65-AAC5-2E84D5AE3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310138"/>
            <a:ext cx="11678562" cy="1318661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latin typeface="Bookman Old Style" panose="02050604050505020204" pitchFamily="18" charset="0"/>
                <a:cs typeface="Times New Roman" pitchFamily="18" charset="0"/>
              </a:rPr>
              <a:t>Концепция обновления </a:t>
            </a:r>
            <a:br>
              <a:rPr lang="ru-RU" sz="3200" b="1" dirty="0">
                <a:latin typeface="Bookman Old Style" panose="02050604050505020204" pitchFamily="18" charset="0"/>
                <a:cs typeface="Times New Roman" pitchFamily="18" charset="0"/>
              </a:rPr>
            </a:br>
            <a:r>
              <a:rPr lang="ru-RU" sz="3200" b="1" dirty="0">
                <a:latin typeface="Bookman Old Style" panose="02050604050505020204" pitchFamily="18" charset="0"/>
                <a:cs typeface="Times New Roman" pitchFamily="18" charset="0"/>
              </a:rPr>
              <a:t>федерального государственного образовательного стандарта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D03CF5-3A0F-4A40-92C2-804AD9C409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708" y="1825628"/>
            <a:ext cx="11175720" cy="50323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1) Стратегические ориентиры государства, закрепленные в документах стратегического планирования. 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2) Потребности экономики, сформулированные представителями бизнес-сообщества. 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3) Современное состояние и тенденции развития науки, технологии и культуры. 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4) Изменение возможностей системы образования, благодаря развитию и внедрению в практику образовательной деятельности цифровых технологий и платформенных решение. 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5) Анализ результатов диагностики качества образования (посредством ВПР, ОГЭ, ЕГЭ). 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6) Особенности современного ребенка и потребности семьи.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166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09600" y="84894"/>
            <a:ext cx="11582400" cy="443711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2800" b="1" spc="-11" dirty="0">
                <a:latin typeface="Bookman Old Style" panose="02050604050505020204" pitchFamily="18" charset="0"/>
              </a:rPr>
              <a:t>Гарантия</a:t>
            </a:r>
            <a:r>
              <a:rPr sz="2800" b="1" spc="-60" dirty="0">
                <a:latin typeface="Bookman Old Style" panose="02050604050505020204" pitchFamily="18" charset="0"/>
              </a:rPr>
              <a:t> </a:t>
            </a:r>
            <a:r>
              <a:rPr sz="2800" b="1" spc="-11" dirty="0">
                <a:latin typeface="Bookman Old Style" panose="02050604050505020204" pitchFamily="18" charset="0"/>
              </a:rPr>
              <a:t>равенства</a:t>
            </a:r>
            <a:r>
              <a:rPr sz="2800" b="1" spc="-60" dirty="0">
                <a:latin typeface="Bookman Old Style" panose="02050604050505020204" pitchFamily="18" charset="0"/>
              </a:rPr>
              <a:t> </a:t>
            </a:r>
            <a:r>
              <a:rPr sz="2800" b="1" spc="-11" dirty="0">
                <a:latin typeface="Bookman Old Style" panose="02050604050505020204" pitchFamily="18" charset="0"/>
              </a:rPr>
              <a:t>ресурсов,</a:t>
            </a:r>
            <a:r>
              <a:rPr sz="2800" b="1" spc="-55" dirty="0">
                <a:latin typeface="Bookman Old Style" panose="02050604050505020204" pitchFamily="18" charset="0"/>
              </a:rPr>
              <a:t> </a:t>
            </a:r>
            <a:r>
              <a:rPr sz="2800" b="1" spc="-20" dirty="0" err="1">
                <a:latin typeface="Bookman Old Style" panose="02050604050505020204" pitchFamily="18" charset="0"/>
              </a:rPr>
              <a:t>условий</a:t>
            </a:r>
            <a:r>
              <a:rPr lang="ru-RU" sz="2800" b="1" spc="-20" dirty="0">
                <a:latin typeface="Bookman Old Style" panose="02050604050505020204" pitchFamily="18" charset="0"/>
              </a:rPr>
              <a:t>, </a:t>
            </a:r>
            <a:r>
              <a:rPr sz="2800" b="1" spc="-31" dirty="0" err="1">
                <a:latin typeface="Bookman Old Style" panose="02050604050505020204" pitchFamily="18" charset="0"/>
              </a:rPr>
              <a:t>возможностей</a:t>
            </a:r>
            <a:endParaRPr sz="2800" b="1" dirty="0">
              <a:latin typeface="Bookman Old Style" panose="02050604050505020204" pitchFamily="18" charset="0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271219" y="793146"/>
            <a:ext cx="4128564" cy="2735693"/>
            <a:chOff x="4323588" y="1380744"/>
            <a:chExt cx="3785616" cy="2965722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49458" y="1398994"/>
              <a:ext cx="3668343" cy="294747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23588" y="1933956"/>
              <a:ext cx="3785616" cy="193090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4367784" y="1412748"/>
              <a:ext cx="3527425" cy="2807970"/>
            </a:xfrm>
            <a:custGeom>
              <a:avLst/>
              <a:gdLst/>
              <a:ahLst/>
              <a:cxnLst/>
              <a:rect l="l" t="t" r="r" b="b"/>
              <a:pathLst>
                <a:path w="3527425" h="2807970">
                  <a:moveTo>
                    <a:pt x="2645410" y="0"/>
                  </a:moveTo>
                  <a:lnTo>
                    <a:pt x="881761" y="0"/>
                  </a:lnTo>
                  <a:lnTo>
                    <a:pt x="0" y="1403857"/>
                  </a:lnTo>
                  <a:lnTo>
                    <a:pt x="881761" y="2807716"/>
                  </a:lnTo>
                  <a:lnTo>
                    <a:pt x="2645410" y="2807716"/>
                  </a:lnTo>
                  <a:lnTo>
                    <a:pt x="3527297" y="1403857"/>
                  </a:lnTo>
                  <a:lnTo>
                    <a:pt x="264541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329938" y="1380744"/>
              <a:ext cx="3687864" cy="2965722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4642700" y="1063153"/>
            <a:ext cx="3338195" cy="16748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spcBef>
                <a:spcPts val="100"/>
              </a:spcBef>
            </a:pPr>
            <a:r>
              <a:rPr b="1" dirty="0">
                <a:solidFill>
                  <a:srgbClr val="2D75B6"/>
                </a:solidFill>
                <a:cs typeface="Arial"/>
              </a:rPr>
              <a:t>Единые</a:t>
            </a:r>
            <a:r>
              <a:rPr b="1" spc="-51" dirty="0">
                <a:solidFill>
                  <a:srgbClr val="2D75B6"/>
                </a:solidFill>
                <a:cs typeface="Arial"/>
              </a:rPr>
              <a:t> </a:t>
            </a:r>
            <a:r>
              <a:rPr b="1" spc="-20" dirty="0">
                <a:solidFill>
                  <a:srgbClr val="2D75B6"/>
                </a:solidFill>
                <a:cs typeface="Arial"/>
              </a:rPr>
              <a:t>подходы</a:t>
            </a:r>
            <a:endParaRPr dirty="0">
              <a:cs typeface="Arial"/>
            </a:endParaRPr>
          </a:p>
          <a:p>
            <a:pPr marL="12700" marR="5080" indent="-1271" algn="ctr">
              <a:spcBef>
                <a:spcPts val="5"/>
              </a:spcBef>
            </a:pPr>
            <a:r>
              <a:rPr b="1" dirty="0">
                <a:solidFill>
                  <a:srgbClr val="404040"/>
                </a:solidFill>
                <a:cs typeface="Arial"/>
              </a:rPr>
              <a:t>к </a:t>
            </a:r>
            <a:r>
              <a:rPr b="1" spc="-11" dirty="0">
                <a:solidFill>
                  <a:srgbClr val="404040"/>
                </a:solidFill>
                <a:cs typeface="Arial"/>
              </a:rPr>
              <a:t>формированию </a:t>
            </a:r>
            <a:r>
              <a:rPr b="1" spc="-5" dirty="0">
                <a:solidFill>
                  <a:srgbClr val="404040"/>
                </a:solidFill>
                <a:cs typeface="Arial"/>
              </a:rPr>
              <a:t> содержания</a:t>
            </a:r>
            <a:r>
              <a:rPr b="1" spc="-91" dirty="0">
                <a:solidFill>
                  <a:srgbClr val="404040"/>
                </a:solidFill>
                <a:cs typeface="Arial"/>
              </a:rPr>
              <a:t> </a:t>
            </a:r>
            <a:r>
              <a:rPr b="1" spc="-5" dirty="0">
                <a:solidFill>
                  <a:srgbClr val="404040"/>
                </a:solidFill>
                <a:cs typeface="Arial"/>
              </a:rPr>
              <a:t>образования, </a:t>
            </a:r>
            <a:r>
              <a:rPr b="1" spc="-540" dirty="0">
                <a:solidFill>
                  <a:srgbClr val="404040"/>
                </a:solidFill>
                <a:cs typeface="Arial"/>
              </a:rPr>
              <a:t> </a:t>
            </a:r>
            <a:r>
              <a:rPr b="1" spc="-11" dirty="0">
                <a:solidFill>
                  <a:srgbClr val="404040"/>
                </a:solidFill>
                <a:cs typeface="Arial"/>
              </a:rPr>
              <a:t>воспитания</a:t>
            </a:r>
            <a:endParaRPr dirty="0"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b="1" spc="-15" dirty="0">
                <a:solidFill>
                  <a:srgbClr val="404040"/>
                </a:solidFill>
                <a:cs typeface="Arial"/>
              </a:rPr>
              <a:t>детей </a:t>
            </a:r>
            <a:r>
              <a:rPr b="1" dirty="0">
                <a:solidFill>
                  <a:srgbClr val="404040"/>
                </a:solidFill>
                <a:cs typeface="Arial"/>
              </a:rPr>
              <a:t>и</a:t>
            </a:r>
            <a:r>
              <a:rPr b="1" spc="-31" dirty="0">
                <a:solidFill>
                  <a:srgbClr val="404040"/>
                </a:solidFill>
                <a:cs typeface="Arial"/>
              </a:rPr>
              <a:t> </a:t>
            </a:r>
            <a:r>
              <a:rPr b="1" spc="-20" dirty="0">
                <a:solidFill>
                  <a:srgbClr val="404040"/>
                </a:solidFill>
                <a:cs typeface="Arial"/>
              </a:rPr>
              <a:t>молодежи</a:t>
            </a:r>
            <a:endParaRPr dirty="0"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10353" y="620151"/>
            <a:ext cx="4240219" cy="3046731"/>
            <a:chOff x="873823" y="2532888"/>
            <a:chExt cx="3705860" cy="3046730"/>
          </a:xfrm>
        </p:grpSpPr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74776" y="2532888"/>
              <a:ext cx="3704844" cy="304647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42416" y="3273552"/>
              <a:ext cx="3371088" cy="1321308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911352" y="2564892"/>
              <a:ext cx="3528695" cy="2879725"/>
            </a:xfrm>
            <a:custGeom>
              <a:avLst/>
              <a:gdLst/>
              <a:ahLst/>
              <a:cxnLst/>
              <a:rect l="l" t="t" r="r" b="b"/>
              <a:pathLst>
                <a:path w="3528695" h="2879725">
                  <a:moveTo>
                    <a:pt x="2646553" y="0"/>
                  </a:moveTo>
                  <a:lnTo>
                    <a:pt x="882141" y="0"/>
                  </a:lnTo>
                  <a:lnTo>
                    <a:pt x="0" y="1439672"/>
                  </a:lnTo>
                  <a:lnTo>
                    <a:pt x="882141" y="2879344"/>
                  </a:lnTo>
                  <a:lnTo>
                    <a:pt x="2646553" y="2879344"/>
                  </a:lnTo>
                  <a:lnTo>
                    <a:pt x="3528695" y="1439672"/>
                  </a:lnTo>
                  <a:lnTo>
                    <a:pt x="264655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73823" y="2532888"/>
              <a:ext cx="3603815" cy="2943352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848685" y="1461060"/>
            <a:ext cx="2993371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spcBef>
                <a:spcPts val="100"/>
              </a:spcBef>
            </a:pPr>
            <a:r>
              <a:rPr sz="2000" b="1" dirty="0">
                <a:solidFill>
                  <a:srgbClr val="2D75B6"/>
                </a:solidFill>
                <a:cs typeface="Arial"/>
              </a:rPr>
              <a:t>Единые</a:t>
            </a:r>
            <a:r>
              <a:rPr sz="2000" b="1" spc="-85" dirty="0">
                <a:solidFill>
                  <a:srgbClr val="2D75B6"/>
                </a:solidFill>
                <a:cs typeface="Arial"/>
              </a:rPr>
              <a:t> </a:t>
            </a:r>
            <a:r>
              <a:rPr sz="2000" b="1" spc="-15" dirty="0">
                <a:solidFill>
                  <a:srgbClr val="2D75B6"/>
                </a:solidFill>
                <a:cs typeface="Arial"/>
              </a:rPr>
              <a:t>стандарты </a:t>
            </a:r>
            <a:r>
              <a:rPr sz="2000" b="1" spc="-651" dirty="0">
                <a:solidFill>
                  <a:srgbClr val="2D75B6"/>
                </a:solidFill>
                <a:cs typeface="Arial"/>
              </a:rPr>
              <a:t> </a:t>
            </a:r>
            <a:r>
              <a:rPr sz="2000" b="1" spc="-11" dirty="0">
                <a:solidFill>
                  <a:srgbClr val="404040"/>
                </a:solidFill>
                <a:cs typeface="Arial"/>
              </a:rPr>
              <a:t>образовательного </a:t>
            </a:r>
            <a:r>
              <a:rPr sz="2000" b="1" spc="-5" dirty="0">
                <a:solidFill>
                  <a:srgbClr val="404040"/>
                </a:solidFill>
                <a:cs typeface="Arial"/>
              </a:rPr>
              <a:t> </a:t>
            </a:r>
            <a:r>
              <a:rPr sz="2000" b="1" spc="-11" dirty="0">
                <a:solidFill>
                  <a:srgbClr val="404040"/>
                </a:solidFill>
                <a:cs typeface="Arial"/>
              </a:rPr>
              <a:t>пространства</a:t>
            </a:r>
            <a:r>
              <a:rPr sz="2000" b="1" spc="-5" dirty="0">
                <a:solidFill>
                  <a:srgbClr val="404040"/>
                </a:solidFill>
                <a:cs typeface="Arial"/>
              </a:rPr>
              <a:t> страны</a:t>
            </a:r>
            <a:endParaRPr sz="2000" dirty="0">
              <a:cs typeface="Aria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8234149" y="768758"/>
            <a:ext cx="3957851" cy="2973705"/>
            <a:chOff x="7641590" y="2677667"/>
            <a:chExt cx="3707765" cy="2973705"/>
          </a:xfrm>
        </p:grpSpPr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642860" y="2677667"/>
              <a:ext cx="3706367" cy="2973324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049768" y="3076955"/>
              <a:ext cx="2894076" cy="2235708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7679436" y="2709671"/>
              <a:ext cx="3528695" cy="2806700"/>
            </a:xfrm>
            <a:custGeom>
              <a:avLst/>
              <a:gdLst/>
              <a:ahLst/>
              <a:cxnLst/>
              <a:rect l="l" t="t" r="r" b="b"/>
              <a:pathLst>
                <a:path w="3528695" h="2806700">
                  <a:moveTo>
                    <a:pt x="2646553" y="0"/>
                  </a:moveTo>
                  <a:lnTo>
                    <a:pt x="882142" y="0"/>
                  </a:lnTo>
                  <a:lnTo>
                    <a:pt x="0" y="1403095"/>
                  </a:lnTo>
                  <a:lnTo>
                    <a:pt x="882142" y="2806191"/>
                  </a:lnTo>
                  <a:lnTo>
                    <a:pt x="2646553" y="2806191"/>
                  </a:lnTo>
                  <a:lnTo>
                    <a:pt x="3528695" y="1403095"/>
                  </a:lnTo>
                  <a:lnTo>
                    <a:pt x="264655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20" name="object 2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641590" y="2677667"/>
              <a:ext cx="3604386" cy="2870200"/>
            </a:xfrm>
            <a:prstGeom prst="rect">
              <a:avLst/>
            </a:prstGeom>
          </p:spPr>
        </p:pic>
      </p:grpSp>
      <p:sp>
        <p:nvSpPr>
          <p:cNvPr id="21" name="object 21"/>
          <p:cNvSpPr txBox="1"/>
          <p:nvPr/>
        </p:nvSpPr>
        <p:spPr>
          <a:xfrm>
            <a:off x="8724120" y="1348463"/>
            <a:ext cx="2868192" cy="16748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spcBef>
                <a:spcPts val="100"/>
              </a:spcBef>
            </a:pPr>
            <a:r>
              <a:rPr b="1" dirty="0">
                <a:solidFill>
                  <a:srgbClr val="2D75B6"/>
                </a:solidFill>
                <a:cs typeface="Arial"/>
              </a:rPr>
              <a:t>Единая</a:t>
            </a:r>
            <a:r>
              <a:rPr b="1" spc="-80" dirty="0">
                <a:solidFill>
                  <a:srgbClr val="2D75B6"/>
                </a:solidFill>
                <a:cs typeface="Arial"/>
              </a:rPr>
              <a:t> </a:t>
            </a:r>
            <a:r>
              <a:rPr b="1" spc="-20" dirty="0">
                <a:solidFill>
                  <a:srgbClr val="2D75B6"/>
                </a:solidFill>
                <a:cs typeface="Arial"/>
              </a:rPr>
              <a:t>система </a:t>
            </a:r>
            <a:r>
              <a:rPr b="1" spc="-651" dirty="0">
                <a:solidFill>
                  <a:srgbClr val="2D75B6"/>
                </a:solidFill>
                <a:cs typeface="Arial"/>
              </a:rPr>
              <a:t> </a:t>
            </a:r>
            <a:r>
              <a:rPr b="1" spc="-5" dirty="0">
                <a:solidFill>
                  <a:srgbClr val="404040"/>
                </a:solidFill>
                <a:cs typeface="Arial"/>
              </a:rPr>
              <a:t>мониторинга </a:t>
            </a:r>
            <a:r>
              <a:rPr b="1" dirty="0">
                <a:solidFill>
                  <a:srgbClr val="404040"/>
                </a:solidFill>
                <a:cs typeface="Arial"/>
              </a:rPr>
              <a:t> </a:t>
            </a:r>
            <a:r>
              <a:rPr b="1" spc="-15" dirty="0">
                <a:solidFill>
                  <a:srgbClr val="404040"/>
                </a:solidFill>
                <a:cs typeface="Arial"/>
              </a:rPr>
              <a:t>эффективности </a:t>
            </a:r>
            <a:r>
              <a:rPr b="1" spc="-11" dirty="0">
                <a:solidFill>
                  <a:srgbClr val="404040"/>
                </a:solidFill>
                <a:cs typeface="Arial"/>
              </a:rPr>
              <a:t> деятельности </a:t>
            </a:r>
            <a:r>
              <a:rPr b="1" spc="-5" dirty="0">
                <a:solidFill>
                  <a:srgbClr val="404040"/>
                </a:solidFill>
                <a:cs typeface="Arial"/>
              </a:rPr>
              <a:t> образовательных </a:t>
            </a:r>
            <a:r>
              <a:rPr b="1" dirty="0">
                <a:solidFill>
                  <a:srgbClr val="404040"/>
                </a:solidFill>
                <a:cs typeface="Arial"/>
              </a:rPr>
              <a:t> организаций</a:t>
            </a:r>
            <a:endParaRPr dirty="0">
              <a:cs typeface="Arial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1965438" y="644845"/>
            <a:ext cx="8610599" cy="3456483"/>
            <a:chOff x="2334767" y="1673351"/>
            <a:chExt cx="7507605" cy="3627120"/>
          </a:xfrm>
        </p:grpSpPr>
        <p:pic>
          <p:nvPicPr>
            <p:cNvPr id="26" name="object 2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334767" y="1673351"/>
              <a:ext cx="952500" cy="810768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649467" y="4593335"/>
              <a:ext cx="981456" cy="707135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787383" y="1845563"/>
              <a:ext cx="1054607" cy="707136"/>
            </a:xfrm>
            <a:prstGeom prst="rect">
              <a:avLst/>
            </a:prstGeom>
          </p:spPr>
        </p:pic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5332C949-058C-024A-9657-DC8C5C9C17AC}"/>
              </a:ext>
            </a:extLst>
          </p:cNvPr>
          <p:cNvSpPr txBox="1"/>
          <p:nvPr/>
        </p:nvSpPr>
        <p:spPr>
          <a:xfrm>
            <a:off x="738151" y="3857629"/>
            <a:ext cx="10858576" cy="20108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914377">
              <a:spcBef>
                <a:spcPts val="1000"/>
              </a:spcBef>
              <a:defRPr/>
            </a:pPr>
            <a:r>
              <a:rPr lang="ru-RU" b="1" dirty="0">
                <a:solidFill>
                  <a:prstClr val="black"/>
                </a:solidFill>
                <a:latin typeface="Calibri"/>
                <a:ea typeface="Times New Roman" panose="02020603050405020304" pitchFamily="18" charset="0"/>
              </a:rPr>
              <a:t>Приказ Минпросвещения России от 31.05.2021 № 286 «Об утверждении федерального государственного образовательного стандарта начального общего образования» </a:t>
            </a:r>
          </a:p>
          <a:p>
            <a:pPr algn="just" defTabSz="914377">
              <a:spcBef>
                <a:spcPts val="1000"/>
              </a:spcBef>
              <a:defRPr/>
            </a:pPr>
            <a:r>
              <a:rPr lang="ru-RU" b="1" dirty="0">
                <a:solidFill>
                  <a:prstClr val="black"/>
                </a:solidFill>
                <a:latin typeface="Calibri"/>
                <a:ea typeface="Times New Roman" panose="02020603050405020304" pitchFamily="18" charset="0"/>
              </a:rPr>
              <a:t>Приказ Минпросвещения России от 31.05.2021 № 287 «Об утверждении федерального государственного образовательного стандарта основного общего образования» </a:t>
            </a:r>
          </a:p>
          <a:p>
            <a:pPr algn="just" defTabSz="914377">
              <a:spcBef>
                <a:spcPts val="1000"/>
              </a:spcBef>
              <a:defRPr/>
            </a:pPr>
            <a:r>
              <a:rPr lang="ru-RU" b="1" dirty="0">
                <a:solidFill>
                  <a:prstClr val="black"/>
                </a:solidFill>
                <a:latin typeface="Calibri"/>
                <a:ea typeface="Times New Roman" panose="02020603050405020304" pitchFamily="18" charset="0"/>
              </a:rPr>
              <a:t>Приказ Минпросвещения России от 02.12.2019 № 649 «Об утверждении Целевой модели цифровой образовательной среды»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2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" y="5054162"/>
            <a:ext cx="12191999" cy="1804239"/>
          </a:xfrm>
          <a:custGeom>
            <a:avLst/>
            <a:gdLst/>
            <a:ahLst/>
            <a:cxnLst/>
            <a:rect l="l" t="t" r="r" b="b"/>
            <a:pathLst>
              <a:path w="11765280" h="2543810">
                <a:moveTo>
                  <a:pt x="11765280" y="0"/>
                </a:moveTo>
                <a:lnTo>
                  <a:pt x="0" y="0"/>
                </a:lnTo>
                <a:lnTo>
                  <a:pt x="0" y="2543556"/>
                </a:lnTo>
                <a:lnTo>
                  <a:pt x="11765280" y="2543556"/>
                </a:lnTo>
                <a:lnTo>
                  <a:pt x="11765280" y="0"/>
                </a:lnTo>
                <a:close/>
              </a:path>
            </a:pathLst>
          </a:custGeom>
          <a:solidFill>
            <a:srgbClr val="DEEBF7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9035797" y="1286257"/>
            <a:ext cx="2654935" cy="2281555"/>
            <a:chOff x="9035795" y="1286255"/>
            <a:chExt cx="2654935" cy="2281555"/>
          </a:xfrm>
        </p:grpSpPr>
        <p:sp>
          <p:nvSpPr>
            <p:cNvPr id="4" name="object 4"/>
            <p:cNvSpPr/>
            <p:nvPr/>
          </p:nvSpPr>
          <p:spPr>
            <a:xfrm>
              <a:off x="9050273" y="1300733"/>
              <a:ext cx="2626360" cy="2252980"/>
            </a:xfrm>
            <a:custGeom>
              <a:avLst/>
              <a:gdLst/>
              <a:ahLst/>
              <a:cxnLst/>
              <a:rect l="l" t="t" r="r" b="b"/>
              <a:pathLst>
                <a:path w="2626359" h="2252979">
                  <a:moveTo>
                    <a:pt x="0" y="2252472"/>
                  </a:moveTo>
                  <a:lnTo>
                    <a:pt x="2625852" y="2252472"/>
                  </a:lnTo>
                  <a:lnTo>
                    <a:pt x="2625852" y="0"/>
                  </a:lnTo>
                  <a:lnTo>
                    <a:pt x="0" y="0"/>
                  </a:lnTo>
                  <a:lnTo>
                    <a:pt x="0" y="2252472"/>
                  </a:lnTo>
                  <a:close/>
                </a:path>
              </a:pathLst>
            </a:custGeom>
            <a:ln w="28956">
              <a:solidFill>
                <a:srgbClr val="40A7E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9049511" y="1299971"/>
              <a:ext cx="2626360" cy="896619"/>
            </a:xfrm>
            <a:custGeom>
              <a:avLst/>
              <a:gdLst/>
              <a:ahLst/>
              <a:cxnLst/>
              <a:rect l="l" t="t" r="r" b="b"/>
              <a:pathLst>
                <a:path w="2626359" h="896619">
                  <a:moveTo>
                    <a:pt x="2625852" y="0"/>
                  </a:moveTo>
                  <a:lnTo>
                    <a:pt x="0" y="0"/>
                  </a:lnTo>
                  <a:lnTo>
                    <a:pt x="0" y="896112"/>
                  </a:lnTo>
                  <a:lnTo>
                    <a:pt x="2625852" y="896112"/>
                  </a:lnTo>
                  <a:lnTo>
                    <a:pt x="2625852" y="0"/>
                  </a:lnTo>
                  <a:close/>
                </a:path>
              </a:pathLst>
            </a:custGeom>
            <a:solidFill>
              <a:srgbClr val="40A7E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516508" y="1345564"/>
            <a:ext cx="2650491" cy="2199640"/>
            <a:chOff x="516508" y="1345564"/>
            <a:chExt cx="2650490" cy="2199640"/>
          </a:xfrm>
        </p:grpSpPr>
        <p:sp>
          <p:nvSpPr>
            <p:cNvPr id="7" name="object 7"/>
            <p:cNvSpPr/>
            <p:nvPr/>
          </p:nvSpPr>
          <p:spPr>
            <a:xfrm>
              <a:off x="531113" y="1360169"/>
              <a:ext cx="2621280" cy="2170430"/>
            </a:xfrm>
            <a:custGeom>
              <a:avLst/>
              <a:gdLst/>
              <a:ahLst/>
              <a:cxnLst/>
              <a:rect l="l" t="t" r="r" b="b"/>
              <a:pathLst>
                <a:path w="2621280" h="2170429">
                  <a:moveTo>
                    <a:pt x="0" y="2170176"/>
                  </a:moveTo>
                  <a:lnTo>
                    <a:pt x="2621280" y="2170176"/>
                  </a:lnTo>
                  <a:lnTo>
                    <a:pt x="2621280" y="0"/>
                  </a:lnTo>
                  <a:lnTo>
                    <a:pt x="0" y="0"/>
                  </a:lnTo>
                  <a:lnTo>
                    <a:pt x="0" y="2170176"/>
                  </a:lnTo>
                  <a:close/>
                </a:path>
              </a:pathLst>
            </a:custGeom>
            <a:ln w="28956">
              <a:solidFill>
                <a:srgbClr val="8FAADC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530351" y="1362455"/>
              <a:ext cx="2621280" cy="897890"/>
            </a:xfrm>
            <a:custGeom>
              <a:avLst/>
              <a:gdLst/>
              <a:ahLst/>
              <a:cxnLst/>
              <a:rect l="l" t="t" r="r" b="b"/>
              <a:pathLst>
                <a:path w="2621280" h="897889">
                  <a:moveTo>
                    <a:pt x="2621280" y="0"/>
                  </a:moveTo>
                  <a:lnTo>
                    <a:pt x="0" y="0"/>
                  </a:lnTo>
                  <a:lnTo>
                    <a:pt x="0" y="897636"/>
                  </a:lnTo>
                  <a:lnTo>
                    <a:pt x="2621280" y="897636"/>
                  </a:lnTo>
                  <a:lnTo>
                    <a:pt x="2621280" y="0"/>
                  </a:lnTo>
                  <a:close/>
                </a:path>
              </a:pathLst>
            </a:custGeom>
            <a:solidFill>
              <a:srgbClr val="4383DD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192533" y="131992"/>
            <a:ext cx="11483340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200" b="1" spc="5" dirty="0">
                <a:solidFill>
                  <a:schemeClr val="tx1"/>
                </a:solidFill>
                <a:latin typeface="Bookman Old Style" panose="02050604050505020204" pitchFamily="18" charset="0"/>
              </a:rPr>
              <a:t>Ключевые</a:t>
            </a:r>
            <a:r>
              <a:rPr sz="3200" b="1" spc="-60" dirty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sz="3200" b="1" spc="-10" dirty="0">
                <a:solidFill>
                  <a:schemeClr val="tx1"/>
                </a:solidFill>
                <a:latin typeface="Bookman Old Style" panose="02050604050505020204" pitchFamily="18" charset="0"/>
              </a:rPr>
              <a:t>приоритеты</a:t>
            </a:r>
            <a:r>
              <a:rPr sz="3200" b="1" spc="-40" dirty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sz="3200" b="1" spc="35" dirty="0">
                <a:solidFill>
                  <a:schemeClr val="tx1"/>
                </a:solidFill>
                <a:latin typeface="Bookman Old Style" panose="02050604050505020204" pitchFamily="18" charset="0"/>
              </a:rPr>
              <a:t>системы</a:t>
            </a:r>
            <a:r>
              <a:rPr sz="3200" b="1" spc="-50" dirty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sz="3200" b="1" spc="5" dirty="0">
                <a:solidFill>
                  <a:schemeClr val="tx1"/>
                </a:solidFill>
                <a:latin typeface="Bookman Old Style" panose="02050604050505020204" pitchFamily="18" charset="0"/>
              </a:rPr>
              <a:t>образования</a:t>
            </a:r>
            <a:r>
              <a:rPr sz="3200" b="1" spc="-30" dirty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sz="3200" b="1" spc="95" dirty="0">
                <a:solidFill>
                  <a:schemeClr val="tx1"/>
                </a:solidFill>
                <a:latin typeface="Bookman Old Style" panose="02050604050505020204" pitchFamily="18" charset="0"/>
              </a:rPr>
              <a:t>РФ</a:t>
            </a:r>
            <a:r>
              <a:rPr sz="3200" b="1" spc="-65" dirty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sz="3200" b="1" spc="5" dirty="0">
                <a:solidFill>
                  <a:schemeClr val="tx1"/>
                </a:solidFill>
                <a:latin typeface="Bookman Old Style" panose="02050604050505020204" pitchFamily="18" charset="0"/>
              </a:rPr>
              <a:t>закреплены</a:t>
            </a:r>
            <a:r>
              <a:rPr sz="3200" b="1" spc="-35" dirty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sz="3200" b="1" spc="10" dirty="0">
                <a:solidFill>
                  <a:schemeClr val="tx1"/>
                </a:solidFill>
                <a:latin typeface="Bookman Old Style" panose="02050604050505020204" pitchFamily="18" charset="0"/>
              </a:rPr>
              <a:t>в</a:t>
            </a:r>
            <a:r>
              <a:rPr sz="3200" b="1" spc="-55" dirty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sz="3200" b="1" spc="10" dirty="0">
                <a:solidFill>
                  <a:schemeClr val="tx1"/>
                </a:solidFill>
                <a:latin typeface="Bookman Old Style" panose="02050604050505020204" pitchFamily="18" charset="0"/>
              </a:rPr>
              <a:t>обновлённых</a:t>
            </a:r>
            <a:r>
              <a:rPr sz="3200" b="1" spc="-40" dirty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sz="3200" b="1" spc="80" dirty="0">
                <a:solidFill>
                  <a:schemeClr val="tx1"/>
                </a:solidFill>
                <a:latin typeface="Bookman Old Style" panose="02050604050505020204" pitchFamily="18" charset="0"/>
              </a:rPr>
              <a:t>ФГОС</a:t>
            </a:r>
          </a:p>
        </p:txBody>
      </p:sp>
      <p:pic>
        <p:nvPicPr>
          <p:cNvPr id="24" name="object 2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35495" y="4002023"/>
            <a:ext cx="731520" cy="809244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702041" y="4002023"/>
            <a:ext cx="729996" cy="809244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68682" y="4083811"/>
            <a:ext cx="731519" cy="809244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58417" y="4163875"/>
            <a:ext cx="731520" cy="809244"/>
          </a:xfrm>
          <a:prstGeom prst="rect">
            <a:avLst/>
          </a:prstGeom>
        </p:spPr>
      </p:pic>
      <p:sp>
        <p:nvSpPr>
          <p:cNvPr id="29" name="object 29"/>
          <p:cNvSpPr/>
          <p:nvPr/>
        </p:nvSpPr>
        <p:spPr>
          <a:xfrm>
            <a:off x="6272021" y="1300733"/>
            <a:ext cx="2626360" cy="2252980"/>
          </a:xfrm>
          <a:custGeom>
            <a:avLst/>
            <a:gdLst/>
            <a:ahLst/>
            <a:cxnLst/>
            <a:rect l="l" t="t" r="r" b="b"/>
            <a:pathLst>
              <a:path w="2626359" h="2252979">
                <a:moveTo>
                  <a:pt x="0" y="2252472"/>
                </a:moveTo>
                <a:lnTo>
                  <a:pt x="2625852" y="2252472"/>
                </a:lnTo>
                <a:lnTo>
                  <a:pt x="2625852" y="0"/>
                </a:lnTo>
                <a:lnTo>
                  <a:pt x="0" y="0"/>
                </a:lnTo>
                <a:lnTo>
                  <a:pt x="0" y="2252472"/>
                </a:lnTo>
                <a:close/>
              </a:path>
            </a:pathLst>
          </a:custGeom>
          <a:ln w="28956">
            <a:solidFill>
              <a:srgbClr val="43D1A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9078722" y="2429586"/>
            <a:ext cx="2597151" cy="849592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420370" marR="247650" lvl="0" indent="-193675" algn="ctr" defTabSz="914400" rtl="0" eaLnBrk="1" fontAlgn="auto" latinLnBrk="0" hangingPunct="1">
              <a:lnSpc>
                <a:spcPts val="1600"/>
              </a:lnSpc>
              <a:spcBef>
                <a:spcPts val="2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b="1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Безо</a:t>
            </a:r>
            <a:r>
              <a:rPr kumimoji="0" b="1" i="0" u="none" strike="noStrike" kern="1200" cap="none" spc="5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п</a:t>
            </a:r>
            <a:r>
              <a:rPr kumimoji="0" b="1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ас</a:t>
            </a:r>
            <a:r>
              <a:rPr kumimoji="0" b="1" i="0" u="none" strike="noStrike" kern="1200" cap="none" spc="5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н</a:t>
            </a:r>
            <a:r>
              <a:rPr kumimoji="0" b="1" i="0" u="none" strike="noStrike" kern="1200" cap="none" spc="-15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</a:t>
            </a:r>
            <a:r>
              <a:rPr kumimoji="0" b="1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е</a:t>
            </a:r>
            <a:r>
              <a:rPr kumimoji="0" b="1" i="0" u="none" strike="noStrike" kern="1200" cap="none" spc="-4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b="1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исп</a:t>
            </a:r>
            <a:r>
              <a:rPr kumimoji="0" b="1" i="0" u="none" strike="noStrike" kern="1200" cap="none" spc="-25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</a:t>
            </a:r>
            <a:r>
              <a:rPr kumimoji="0" b="1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льз</a:t>
            </a:r>
            <a:r>
              <a:rPr kumimoji="0" b="1" i="0" u="none" strike="noStrike" kern="1200" cap="none" spc="-1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</a:t>
            </a:r>
            <a:r>
              <a:rPr kumimoji="0" b="1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в</a:t>
            </a:r>
            <a:r>
              <a:rPr kumimoji="0" b="1" i="0" u="none" strike="noStrike" kern="1200" cap="none" spc="-1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а</a:t>
            </a:r>
            <a:r>
              <a:rPr kumimoji="0" b="1" i="0" u="none" strike="noStrike" kern="1200" cap="none" spc="-5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н</a:t>
            </a:r>
            <a:r>
              <a:rPr kumimoji="0" b="1" i="0" u="none" strike="noStrike" kern="1200" cap="none" spc="-15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и</a:t>
            </a:r>
            <a:r>
              <a:rPr kumimoji="0" b="1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е  цифровых</a:t>
            </a:r>
            <a:r>
              <a:rPr kumimoji="0" b="1" i="0" u="none" strike="noStrike" kern="1200" cap="none" spc="-55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b="1" i="0" u="none" strike="noStrike" kern="1200" cap="none" spc="-5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технологий</a:t>
            </a:r>
            <a:endParaRPr kumimoji="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51282" y="2435586"/>
            <a:ext cx="2800349" cy="84446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32460" marR="226695" lvl="0" indent="-433070" algn="ctr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b="1" i="0" u="none" strike="noStrike" kern="1200" cap="none" spc="-15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Е</a:t>
            </a:r>
            <a:r>
              <a:rPr kumimoji="0" b="1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динство</a:t>
            </a:r>
            <a:r>
              <a:rPr kumimoji="0" b="1" i="0" u="none" strike="noStrike" kern="1200" cap="none" spc="-3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b="1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образов</a:t>
            </a:r>
            <a:r>
              <a:rPr kumimoji="0" b="1" i="0" u="none" strike="noStrike" kern="1200" cap="none" spc="-1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ат</a:t>
            </a:r>
            <a:r>
              <a:rPr kumimoji="0" b="1" i="0" u="none" strike="noStrike" kern="1200" cap="none" spc="-25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е</a:t>
            </a:r>
            <a:r>
              <a:rPr kumimoji="0" b="1" i="0" u="none" strike="noStrike" kern="1200" cap="none" spc="-1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л</a:t>
            </a:r>
            <a:r>
              <a:rPr kumimoji="0" b="1" i="0" u="none" strike="noStrike" kern="1200" cap="none" spc="-15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ь</a:t>
            </a:r>
            <a:r>
              <a:rPr kumimoji="0" b="1" i="0" u="none" strike="noStrike" kern="1200" cap="none" spc="-5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н</a:t>
            </a:r>
            <a:r>
              <a:rPr kumimoji="0" b="1" i="0" u="none" strike="noStrike" kern="1200" cap="none" spc="-1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</a:t>
            </a:r>
            <a:r>
              <a:rPr kumimoji="0" b="1" i="0" u="none" strike="noStrike" kern="1200" cap="none" spc="-2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г</a:t>
            </a:r>
            <a:r>
              <a:rPr kumimoji="0" b="1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  пространства</a:t>
            </a:r>
            <a:r>
              <a:rPr kumimoji="0" b="1" i="0" u="none" strike="noStrike" kern="1200" cap="none" spc="-65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b="1" i="0" u="none" strike="noStrike" kern="1200" cap="none" spc="-5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РФ</a:t>
            </a:r>
            <a:endParaRPr kumimoji="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158484" y="2243863"/>
            <a:ext cx="2906013" cy="124457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0" marR="7620" lvl="0" indent="0" algn="ctr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1200" cap="none" spc="-5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Развитие</a:t>
            </a:r>
            <a:r>
              <a:rPr kumimoji="0" sz="1600" b="1" i="0" u="none" strike="noStrike" kern="1200" cap="none" spc="-45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1" i="0" u="none" strike="noStrike" kern="1200" cap="none" spc="-5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личностных</a:t>
            </a:r>
            <a:r>
              <a:rPr kumimoji="0" sz="1600" b="1" i="0" u="none" strike="noStrike" kern="1200" cap="none" spc="-4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1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качеств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8255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для</a:t>
            </a:r>
            <a:r>
              <a:rPr kumimoji="0" sz="1600" b="1" i="0" u="none" strike="noStrike" kern="1200" cap="none" spc="-35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1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адаптации</a:t>
            </a:r>
            <a:r>
              <a:rPr kumimoji="0" sz="1600" b="1" i="0" u="none" strike="noStrike" kern="1200" cap="none" spc="-7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1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к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274955" marR="282575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1200" cap="none" spc="-5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изменяющимся</a:t>
            </a:r>
            <a:r>
              <a:rPr kumimoji="0" sz="1600" b="1" i="0" u="none" strike="noStrike" kern="1200" cap="none" spc="-7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1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условиям </a:t>
            </a:r>
            <a:r>
              <a:rPr kumimoji="0" sz="1600" b="1" i="0" u="none" strike="noStrike" kern="1200" cap="none" spc="-305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1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социальной и </a:t>
            </a:r>
            <a:r>
              <a:rPr kumimoji="0" sz="1600" b="1" i="0" u="none" strike="noStrike" kern="1200" cap="none" spc="-5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природной </a:t>
            </a:r>
            <a:r>
              <a:rPr kumimoji="0" sz="1600" b="1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1" i="0" u="none" strike="noStrike" kern="1200" cap="none" spc="-5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среды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6263640" y="1298448"/>
            <a:ext cx="2626360" cy="922019"/>
            <a:chOff x="6263640" y="1298447"/>
            <a:chExt cx="2626360" cy="922019"/>
          </a:xfrm>
        </p:grpSpPr>
        <p:sp>
          <p:nvSpPr>
            <p:cNvPr id="34" name="object 34"/>
            <p:cNvSpPr/>
            <p:nvPr/>
          </p:nvSpPr>
          <p:spPr>
            <a:xfrm>
              <a:off x="6263640" y="1298447"/>
              <a:ext cx="2626360" cy="922019"/>
            </a:xfrm>
            <a:custGeom>
              <a:avLst/>
              <a:gdLst/>
              <a:ahLst/>
              <a:cxnLst/>
              <a:rect l="l" t="t" r="r" b="b"/>
              <a:pathLst>
                <a:path w="2626359" h="922019">
                  <a:moveTo>
                    <a:pt x="2625852" y="0"/>
                  </a:moveTo>
                  <a:lnTo>
                    <a:pt x="0" y="0"/>
                  </a:lnTo>
                  <a:lnTo>
                    <a:pt x="0" y="922019"/>
                  </a:lnTo>
                  <a:lnTo>
                    <a:pt x="2625852" y="922019"/>
                  </a:lnTo>
                  <a:lnTo>
                    <a:pt x="2625852" y="0"/>
                  </a:lnTo>
                  <a:close/>
                </a:path>
              </a:pathLst>
            </a:custGeom>
            <a:solidFill>
              <a:srgbClr val="43D1A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object 35"/>
            <p:cNvSpPr/>
            <p:nvPr/>
          </p:nvSpPr>
          <p:spPr>
            <a:xfrm>
              <a:off x="7294309" y="1467066"/>
              <a:ext cx="593725" cy="528320"/>
            </a:xfrm>
            <a:custGeom>
              <a:avLst/>
              <a:gdLst/>
              <a:ahLst/>
              <a:cxnLst/>
              <a:rect l="l" t="t" r="r" b="b"/>
              <a:pathLst>
                <a:path w="593725" h="528319">
                  <a:moveTo>
                    <a:pt x="158771" y="48660"/>
                  </a:moveTo>
                  <a:lnTo>
                    <a:pt x="80395" y="48660"/>
                  </a:lnTo>
                  <a:lnTo>
                    <a:pt x="88073" y="49313"/>
                  </a:lnTo>
                  <a:lnTo>
                    <a:pt x="95159" y="51113"/>
                  </a:lnTo>
                  <a:lnTo>
                    <a:pt x="123148" y="96430"/>
                  </a:lnTo>
                  <a:lnTo>
                    <a:pt x="123260" y="97192"/>
                  </a:lnTo>
                  <a:lnTo>
                    <a:pt x="118918" y="137483"/>
                  </a:lnTo>
                  <a:lnTo>
                    <a:pt x="103089" y="179754"/>
                  </a:lnTo>
                  <a:lnTo>
                    <a:pt x="79056" y="216572"/>
                  </a:lnTo>
                  <a:lnTo>
                    <a:pt x="73468" y="222795"/>
                  </a:lnTo>
                  <a:lnTo>
                    <a:pt x="73468" y="230288"/>
                  </a:lnTo>
                  <a:lnTo>
                    <a:pt x="77834" y="287343"/>
                  </a:lnTo>
                  <a:lnTo>
                    <a:pt x="94167" y="338230"/>
                  </a:lnTo>
                  <a:lnTo>
                    <a:pt x="128967" y="389927"/>
                  </a:lnTo>
                  <a:lnTo>
                    <a:pt x="161441" y="417204"/>
                  </a:lnTo>
                  <a:lnTo>
                    <a:pt x="200452" y="436600"/>
                  </a:lnTo>
                  <a:lnTo>
                    <a:pt x="245821" y="448184"/>
                  </a:lnTo>
                  <a:lnTo>
                    <a:pt x="297369" y="452030"/>
                  </a:lnTo>
                  <a:lnTo>
                    <a:pt x="348463" y="448184"/>
                  </a:lnTo>
                  <a:lnTo>
                    <a:pt x="393508" y="436600"/>
                  </a:lnTo>
                  <a:lnTo>
                    <a:pt x="432457" y="417204"/>
                  </a:lnTo>
                  <a:lnTo>
                    <a:pt x="448767" y="403643"/>
                  </a:lnTo>
                  <a:lnTo>
                    <a:pt x="296734" y="403643"/>
                  </a:lnTo>
                  <a:lnTo>
                    <a:pt x="256064" y="400692"/>
                  </a:lnTo>
                  <a:lnTo>
                    <a:pt x="190060" y="377122"/>
                  </a:lnTo>
                  <a:lnTo>
                    <a:pt x="142300" y="324471"/>
                  </a:lnTo>
                  <a:lnTo>
                    <a:pt x="123976" y="261693"/>
                  </a:lnTo>
                  <a:lnTo>
                    <a:pt x="122744" y="241210"/>
                  </a:lnTo>
                  <a:lnTo>
                    <a:pt x="145679" y="204795"/>
                  </a:lnTo>
                  <a:lnTo>
                    <a:pt x="163327" y="162149"/>
                  </a:lnTo>
                  <a:lnTo>
                    <a:pt x="172542" y="117300"/>
                  </a:lnTo>
                  <a:lnTo>
                    <a:pt x="170220" y="74050"/>
                  </a:lnTo>
                  <a:lnTo>
                    <a:pt x="158771" y="48660"/>
                  </a:lnTo>
                  <a:close/>
                </a:path>
                <a:path w="593725" h="528319">
                  <a:moveTo>
                    <a:pt x="515307" y="0"/>
                  </a:moveTo>
                  <a:lnTo>
                    <a:pt x="465485" y="12944"/>
                  </a:lnTo>
                  <a:lnTo>
                    <a:pt x="424010" y="73725"/>
                  </a:lnTo>
                  <a:lnTo>
                    <a:pt x="421721" y="116534"/>
                  </a:lnTo>
                  <a:lnTo>
                    <a:pt x="421716" y="117300"/>
                  </a:lnTo>
                  <a:lnTo>
                    <a:pt x="430928" y="162190"/>
                  </a:lnTo>
                  <a:lnTo>
                    <a:pt x="448556" y="204800"/>
                  </a:lnTo>
                  <a:lnTo>
                    <a:pt x="471486" y="241210"/>
                  </a:lnTo>
                  <a:lnTo>
                    <a:pt x="469813" y="262014"/>
                  </a:lnTo>
                  <a:lnTo>
                    <a:pt x="451180" y="324578"/>
                  </a:lnTo>
                  <a:lnTo>
                    <a:pt x="428433" y="356526"/>
                  </a:lnTo>
                  <a:lnTo>
                    <a:pt x="373537" y="391848"/>
                  </a:lnTo>
                  <a:lnTo>
                    <a:pt x="296734" y="403643"/>
                  </a:lnTo>
                  <a:lnTo>
                    <a:pt x="448767" y="403643"/>
                  </a:lnTo>
                  <a:lnTo>
                    <a:pt x="499632" y="338230"/>
                  </a:lnTo>
                  <a:lnTo>
                    <a:pt x="515809" y="287343"/>
                  </a:lnTo>
                  <a:lnTo>
                    <a:pt x="520556" y="247838"/>
                  </a:lnTo>
                  <a:lnTo>
                    <a:pt x="520635" y="230288"/>
                  </a:lnTo>
                  <a:lnTo>
                    <a:pt x="520000" y="222795"/>
                  </a:lnTo>
                  <a:lnTo>
                    <a:pt x="515174" y="216572"/>
                  </a:lnTo>
                  <a:lnTo>
                    <a:pt x="490711" y="179744"/>
                  </a:lnTo>
                  <a:lnTo>
                    <a:pt x="474725" y="137404"/>
                  </a:lnTo>
                  <a:lnTo>
                    <a:pt x="470515" y="97192"/>
                  </a:lnTo>
                  <a:lnTo>
                    <a:pt x="470514" y="96430"/>
                  </a:lnTo>
                  <a:lnTo>
                    <a:pt x="481138" y="64426"/>
                  </a:lnTo>
                  <a:lnTo>
                    <a:pt x="513495" y="48660"/>
                  </a:lnTo>
                  <a:lnTo>
                    <a:pt x="587773" y="48660"/>
                  </a:lnTo>
                  <a:lnTo>
                    <a:pt x="583746" y="37822"/>
                  </a:lnTo>
                  <a:lnTo>
                    <a:pt x="563688" y="15912"/>
                  </a:lnTo>
                  <a:lnTo>
                    <a:pt x="548514" y="7623"/>
                  </a:lnTo>
                  <a:lnTo>
                    <a:pt x="532303" y="2276"/>
                  </a:lnTo>
                  <a:lnTo>
                    <a:pt x="515307" y="0"/>
                  </a:lnTo>
                  <a:close/>
                </a:path>
                <a:path w="593725" h="528319">
                  <a:moveTo>
                    <a:pt x="271715" y="39153"/>
                  </a:moveTo>
                  <a:lnTo>
                    <a:pt x="222566" y="39153"/>
                  </a:lnTo>
                  <a:lnTo>
                    <a:pt x="222566" y="365416"/>
                  </a:lnTo>
                  <a:lnTo>
                    <a:pt x="236979" y="369597"/>
                  </a:lnTo>
                  <a:lnTo>
                    <a:pt x="246902" y="372957"/>
                  </a:lnTo>
                  <a:lnTo>
                    <a:pt x="256945" y="375435"/>
                  </a:lnTo>
                  <a:lnTo>
                    <a:pt x="271715" y="376973"/>
                  </a:lnTo>
                  <a:lnTo>
                    <a:pt x="271715" y="39153"/>
                  </a:lnTo>
                  <a:close/>
                </a:path>
                <a:path w="593725" h="528319">
                  <a:moveTo>
                    <a:pt x="371664" y="39153"/>
                  </a:moveTo>
                  <a:lnTo>
                    <a:pt x="321753" y="39153"/>
                  </a:lnTo>
                  <a:lnTo>
                    <a:pt x="321753" y="376973"/>
                  </a:lnTo>
                  <a:lnTo>
                    <a:pt x="336535" y="375435"/>
                  </a:lnTo>
                  <a:lnTo>
                    <a:pt x="346661" y="372957"/>
                  </a:lnTo>
                  <a:lnTo>
                    <a:pt x="356811" y="369597"/>
                  </a:lnTo>
                  <a:lnTo>
                    <a:pt x="371664" y="365416"/>
                  </a:lnTo>
                  <a:lnTo>
                    <a:pt x="371664" y="39153"/>
                  </a:lnTo>
                  <a:close/>
                </a:path>
                <a:path w="593725" h="528319">
                  <a:moveTo>
                    <a:pt x="78762" y="0"/>
                  </a:moveTo>
                  <a:lnTo>
                    <a:pt x="30542" y="15912"/>
                  </a:lnTo>
                  <a:lnTo>
                    <a:pt x="13" y="64426"/>
                  </a:lnTo>
                  <a:lnTo>
                    <a:pt x="0" y="65061"/>
                  </a:lnTo>
                  <a:lnTo>
                    <a:pt x="842" y="92833"/>
                  </a:lnTo>
                  <a:lnTo>
                    <a:pt x="21208" y="128692"/>
                  </a:lnTo>
                  <a:lnTo>
                    <a:pt x="62383" y="145014"/>
                  </a:lnTo>
                  <a:lnTo>
                    <a:pt x="71150" y="141595"/>
                  </a:lnTo>
                  <a:lnTo>
                    <a:pt x="77965" y="135247"/>
                  </a:lnTo>
                  <a:lnTo>
                    <a:pt x="81850" y="126529"/>
                  </a:lnTo>
                  <a:lnTo>
                    <a:pt x="81896" y="116534"/>
                  </a:lnTo>
                  <a:lnTo>
                    <a:pt x="78405" y="107717"/>
                  </a:lnTo>
                  <a:lnTo>
                    <a:pt x="71938" y="100972"/>
                  </a:lnTo>
                  <a:lnTo>
                    <a:pt x="63054" y="97192"/>
                  </a:lnTo>
                  <a:lnTo>
                    <a:pt x="58863" y="96430"/>
                  </a:lnTo>
                  <a:lnTo>
                    <a:pt x="55434" y="94398"/>
                  </a:lnTo>
                  <a:lnTo>
                    <a:pt x="53402" y="90969"/>
                  </a:lnTo>
                  <a:lnTo>
                    <a:pt x="49177" y="81968"/>
                  </a:lnTo>
                  <a:lnTo>
                    <a:pt x="48941" y="72205"/>
                  </a:lnTo>
                  <a:lnTo>
                    <a:pt x="52491" y="62966"/>
                  </a:lnTo>
                  <a:lnTo>
                    <a:pt x="59625" y="55536"/>
                  </a:lnTo>
                  <a:lnTo>
                    <a:pt x="66088" y="51974"/>
                  </a:lnTo>
                  <a:lnTo>
                    <a:pt x="73039" y="49615"/>
                  </a:lnTo>
                  <a:lnTo>
                    <a:pt x="80395" y="48660"/>
                  </a:lnTo>
                  <a:lnTo>
                    <a:pt x="158771" y="48660"/>
                  </a:lnTo>
                  <a:lnTo>
                    <a:pt x="153224" y="36359"/>
                  </a:lnTo>
                  <a:lnTo>
                    <a:pt x="141709" y="23358"/>
                  </a:lnTo>
                  <a:lnTo>
                    <a:pt x="128157" y="13023"/>
                  </a:lnTo>
                  <a:lnTo>
                    <a:pt x="112879" y="5488"/>
                  </a:lnTo>
                  <a:lnTo>
                    <a:pt x="96328" y="926"/>
                  </a:lnTo>
                  <a:lnTo>
                    <a:pt x="78762" y="0"/>
                  </a:lnTo>
                  <a:close/>
                </a:path>
                <a:path w="593725" h="528319">
                  <a:moveTo>
                    <a:pt x="587773" y="48660"/>
                  </a:moveTo>
                  <a:lnTo>
                    <a:pt x="513495" y="48660"/>
                  </a:lnTo>
                  <a:lnTo>
                    <a:pt x="520857" y="49615"/>
                  </a:lnTo>
                  <a:lnTo>
                    <a:pt x="527981" y="51974"/>
                  </a:lnTo>
                  <a:lnTo>
                    <a:pt x="534605" y="55536"/>
                  </a:lnTo>
                  <a:lnTo>
                    <a:pt x="541298" y="62966"/>
                  </a:lnTo>
                  <a:lnTo>
                    <a:pt x="544622" y="72205"/>
                  </a:lnTo>
                  <a:lnTo>
                    <a:pt x="544303" y="81968"/>
                  </a:lnTo>
                  <a:lnTo>
                    <a:pt x="540066" y="90969"/>
                  </a:lnTo>
                  <a:lnTo>
                    <a:pt x="538034" y="94398"/>
                  </a:lnTo>
                  <a:lnTo>
                    <a:pt x="534605" y="96430"/>
                  </a:lnTo>
                  <a:lnTo>
                    <a:pt x="531049" y="97192"/>
                  </a:lnTo>
                  <a:lnTo>
                    <a:pt x="521798" y="100972"/>
                  </a:lnTo>
                  <a:lnTo>
                    <a:pt x="515142" y="107717"/>
                  </a:lnTo>
                  <a:lnTo>
                    <a:pt x="511582" y="116534"/>
                  </a:lnTo>
                  <a:lnTo>
                    <a:pt x="511618" y="126529"/>
                  </a:lnTo>
                  <a:lnTo>
                    <a:pt x="515513" y="135247"/>
                  </a:lnTo>
                  <a:lnTo>
                    <a:pt x="522397" y="141595"/>
                  </a:lnTo>
                  <a:lnTo>
                    <a:pt x="531353" y="145014"/>
                  </a:lnTo>
                  <a:lnTo>
                    <a:pt x="541463" y="144944"/>
                  </a:lnTo>
                  <a:lnTo>
                    <a:pt x="580960" y="119671"/>
                  </a:lnTo>
                  <a:lnTo>
                    <a:pt x="593645" y="65061"/>
                  </a:lnTo>
                  <a:lnTo>
                    <a:pt x="593631" y="64426"/>
                  </a:lnTo>
                  <a:lnTo>
                    <a:pt x="587773" y="48660"/>
                  </a:lnTo>
                  <a:close/>
                </a:path>
                <a:path w="593725" h="528319">
                  <a:moveTo>
                    <a:pt x="395921" y="478700"/>
                  </a:moveTo>
                  <a:lnTo>
                    <a:pt x="197547" y="478700"/>
                  </a:lnTo>
                  <a:lnTo>
                    <a:pt x="197547" y="527849"/>
                  </a:lnTo>
                  <a:lnTo>
                    <a:pt x="395921" y="527849"/>
                  </a:lnTo>
                  <a:lnTo>
                    <a:pt x="395921" y="4787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36" name="object 3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30068" y="4151375"/>
            <a:ext cx="729995" cy="716281"/>
          </a:xfrm>
          <a:prstGeom prst="rect">
            <a:avLst/>
          </a:prstGeom>
        </p:spPr>
      </p:pic>
      <p:sp>
        <p:nvSpPr>
          <p:cNvPr id="37" name="object 37"/>
          <p:cNvSpPr txBox="1"/>
          <p:nvPr/>
        </p:nvSpPr>
        <p:spPr>
          <a:xfrm>
            <a:off x="2413697" y="5079427"/>
            <a:ext cx="1781811" cy="1533752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146685" marR="142240" lvl="0" indent="0" algn="ctr" defTabSz="914400" rtl="0" eaLnBrk="1" fontAlgn="auto" latinLnBrk="0" hangingPunct="1">
              <a:lnSpc>
                <a:spcPts val="1300"/>
              </a:lnSpc>
              <a:spcBef>
                <a:spcPts val="25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1200" cap="none" spc="-5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Федеральный </a:t>
            </a:r>
            <a:r>
              <a:rPr kumimoji="0" sz="1200" b="1" i="0" u="none" strike="noStrike" kern="1200" cap="none" spc="-1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закон </a:t>
            </a:r>
            <a:r>
              <a:rPr kumimoji="0" sz="1200" b="1" i="0" u="none" strike="noStrike" kern="1200" cap="none" spc="-5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от </a:t>
            </a:r>
            <a:r>
              <a:rPr kumimoji="0" sz="1200" b="1" i="0" u="none" strike="noStrike" kern="1200" cap="none" spc="-265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1" i="0" u="none" strike="noStrike" kern="1200" cap="none" spc="-5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31.07.2020 </a:t>
            </a: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№</a:t>
            </a:r>
            <a:r>
              <a:rPr kumimoji="0" sz="1200" b="1" i="0" u="none" strike="noStrike" kern="1200" cap="none" spc="-5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304-ФЗ</a:t>
            </a:r>
            <a:endParaRPr kumimoji="0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1115" marR="0" lvl="0" indent="0" algn="ctr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«О</a:t>
            </a:r>
            <a:r>
              <a:rPr kumimoji="0" sz="1200" b="1" i="0" u="none" strike="noStrike" kern="1200" cap="none" spc="-1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1" i="0" u="none" strike="noStrike" kern="1200" cap="none" spc="-5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внесении</a:t>
            </a:r>
            <a:r>
              <a:rPr kumimoji="0" sz="1200" b="1" i="0" u="none" strike="noStrike" kern="1200" cap="none" spc="-55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1" i="0" u="none" strike="noStrike" kern="1200" cap="none" spc="-5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изменений</a:t>
            </a:r>
            <a:endParaRPr kumimoji="0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5080" lvl="0" indent="0" algn="ctr" defTabSz="914400" rtl="0" eaLnBrk="1" fontAlgn="auto" latinLnBrk="0" hangingPunct="1">
              <a:lnSpc>
                <a:spcPts val="1300"/>
              </a:lnSpc>
              <a:spcBef>
                <a:spcPts val="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в</a:t>
            </a:r>
            <a:r>
              <a:rPr kumimoji="0" sz="1200" b="1" i="0" u="none" strike="noStrike" kern="1200" cap="none" spc="-15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1" i="0" u="none" strike="noStrike" kern="1200" cap="none" spc="-1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Федеральный</a:t>
            </a:r>
            <a:r>
              <a:rPr kumimoji="0" sz="1200" b="1" i="0" u="none" strike="noStrike" kern="1200" cap="none" spc="-4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1" i="0" u="none" strike="noStrike" kern="1200" cap="none" spc="-1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закон</a:t>
            </a:r>
            <a:r>
              <a:rPr kumimoji="0" sz="1200" b="1" i="0" u="none" strike="noStrike" kern="1200" cap="none" spc="-5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«Об </a:t>
            </a:r>
            <a:r>
              <a:rPr kumimoji="0" sz="1200" b="1" i="0" u="none" strike="noStrike" kern="1200" cap="none" spc="-254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1" i="0" u="none" strike="noStrike" kern="1200" cap="none" spc="-5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образовании</a:t>
            </a:r>
            <a:r>
              <a:rPr kumimoji="0" sz="1200" b="1" i="0" u="none" strike="noStrike" kern="1200" cap="none" spc="-25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в</a:t>
            </a:r>
            <a:endParaRPr kumimoji="0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1200" cap="none" spc="-15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Р</a:t>
            </a: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</a:t>
            </a:r>
            <a:r>
              <a:rPr kumimoji="0" sz="1200" b="1" i="0" u="none" strike="noStrike" kern="1200" cap="none" spc="-1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с</a:t>
            </a:r>
            <a:r>
              <a:rPr kumimoji="0" sz="1200" b="1" i="0" u="none" strike="noStrike" kern="1200" cap="none" spc="-5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с</a:t>
            </a: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ий</a:t>
            </a:r>
            <a:r>
              <a:rPr kumimoji="0" sz="1200" b="1" i="0" u="none" strike="noStrike" kern="1200" cap="none" spc="-5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с</a:t>
            </a:r>
            <a:r>
              <a:rPr kumimoji="0" sz="1200" b="1" i="0" u="none" strike="noStrike" kern="1200" cap="none" spc="-3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к</a:t>
            </a: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ой</a:t>
            </a:r>
            <a:r>
              <a:rPr kumimoji="0" sz="1200" b="1" i="0" u="none" strike="noStrike" kern="1200" cap="none" spc="-1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1" i="0" u="none" strike="noStrike" kern="1200" cap="none" spc="-5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Ф</a:t>
            </a:r>
            <a:r>
              <a:rPr kumimoji="0" sz="1200" b="1" i="0" u="none" strike="noStrike" kern="1200" cap="none" spc="-2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е</a:t>
            </a:r>
            <a:r>
              <a:rPr kumimoji="0" sz="1200" b="1" i="0" u="none" strike="noStrike" kern="1200" cap="none" spc="-15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д</a:t>
            </a:r>
            <a:r>
              <a:rPr kumimoji="0" sz="1200" b="1" i="0" u="none" strike="noStrike" kern="1200" cap="none" spc="-5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е</a:t>
            </a: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р</a:t>
            </a:r>
            <a:r>
              <a:rPr kumimoji="0" sz="1200" b="1" i="0" u="none" strike="noStrike" kern="1200" cap="none" spc="-5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а</a:t>
            </a: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ции»</a:t>
            </a:r>
            <a:endParaRPr kumimoji="0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ts val="129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1200" cap="none" spc="-5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по</a:t>
            </a:r>
            <a:r>
              <a:rPr kumimoji="0" sz="1200" b="1" i="0" u="none" strike="noStrike" kern="1200" cap="none" spc="-2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1" i="0" u="none" strike="noStrike" kern="1200" cap="none" spc="-5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вопросам</a:t>
            </a:r>
            <a:r>
              <a:rPr kumimoji="0" sz="1200" b="1" i="0" u="none" strike="noStrike" kern="1200" cap="none" spc="-25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1" i="0" u="none" strike="noStrike" kern="1200" cap="none" spc="-5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воспитания</a:t>
            </a:r>
            <a:endParaRPr kumimoji="0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ts val="137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1200" cap="none" spc="-1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обучающихся»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82281" y="5092653"/>
            <a:ext cx="1504315" cy="120545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 marR="0" lvl="0" indent="0" algn="ctr" defTabSz="914400" rtl="0" eaLnBrk="1" fontAlgn="auto" latinLnBrk="0" hangingPunct="1">
              <a:lnSpc>
                <a:spcPts val="137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1200" cap="none" spc="-15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Указ</a:t>
            </a:r>
            <a:endParaRPr kumimoji="0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47955" marR="140970" lvl="0" indent="0" algn="ctr" defTabSz="914400" rtl="0" eaLnBrk="1" fontAlgn="auto" latinLnBrk="0" hangingPunct="1">
              <a:lnSpc>
                <a:spcPts val="1300"/>
              </a:lnSpc>
              <a:spcBef>
                <a:spcPts val="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«О</a:t>
            </a:r>
            <a:r>
              <a:rPr kumimoji="0" sz="1200" b="1" i="0" u="none" strike="noStrike" kern="1200" cap="none" spc="-55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1" i="0" u="none" strike="noStrike" kern="1200" cap="none" spc="-5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национальных </a:t>
            </a:r>
            <a:r>
              <a:rPr kumimoji="0" sz="1200" b="1" i="0" u="none" strike="noStrike" kern="1200" cap="none" spc="-26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1" i="0" u="none" strike="noStrike" kern="1200" cap="none" spc="-1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целях </a:t>
            </a:r>
            <a:r>
              <a:rPr kumimoji="0" sz="1200" b="1" i="0" u="none" strike="noStrike" kern="1200" cap="none" spc="-5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развития </a:t>
            </a: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1" i="0" u="none" strike="noStrike" kern="1200" cap="none" spc="-1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Российской</a:t>
            </a:r>
            <a:endParaRPr kumimoji="0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ts val="119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1200" cap="none" spc="-1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Федерации</a:t>
            </a:r>
            <a:r>
              <a:rPr kumimoji="0" sz="1200" b="1" i="0" u="none" strike="noStrike" kern="1200" cap="none" spc="-2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на</a:t>
            </a:r>
            <a:r>
              <a:rPr kumimoji="0" sz="1200" b="1" i="0" u="none" strike="noStrike" kern="1200" cap="none" spc="-2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1" i="0" u="none" strike="noStrike" kern="1200" cap="none" spc="-1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период</a:t>
            </a:r>
            <a:endParaRPr kumimoji="0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201295" marR="192405" lvl="0" indent="0" algn="ctr" defTabSz="914400" rtl="0" eaLnBrk="1" fontAlgn="auto" latinLnBrk="0" hangingPunct="1">
              <a:lnSpc>
                <a:spcPts val="13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1200" cap="none" spc="-1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до </a:t>
            </a: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2030 </a:t>
            </a:r>
            <a:r>
              <a:rPr kumimoji="0" sz="1200" b="1" i="0" u="none" strike="noStrike" kern="1200" cap="none" spc="-15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года</a:t>
            </a:r>
            <a:r>
              <a:rPr kumimoji="0" sz="1400" b="1" i="0" u="none" strike="noStrike" kern="1200" cap="none" spc="-15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» </a:t>
            </a:r>
            <a:r>
              <a:rPr kumimoji="0" sz="1400" b="1" i="0" u="none" strike="noStrike" kern="1200" cap="none" spc="-5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от </a:t>
            </a:r>
            <a:r>
              <a:rPr kumimoji="0" sz="1400" b="1" i="0" u="none" strike="noStrike" kern="1200" cap="none" spc="-26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-5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21.07.2020</a:t>
            </a:r>
            <a:endParaRPr kumimoji="0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10140695" y="1476757"/>
            <a:ext cx="591820" cy="512445"/>
          </a:xfrm>
          <a:custGeom>
            <a:avLst/>
            <a:gdLst/>
            <a:ahLst/>
            <a:cxnLst/>
            <a:rect l="l" t="t" r="r" b="b"/>
            <a:pathLst>
              <a:path w="591820" h="512444">
                <a:moveTo>
                  <a:pt x="418592" y="0"/>
                </a:moveTo>
                <a:lnTo>
                  <a:pt x="172084" y="0"/>
                </a:lnTo>
                <a:lnTo>
                  <a:pt x="172084" y="49022"/>
                </a:lnTo>
                <a:lnTo>
                  <a:pt x="418592" y="49022"/>
                </a:lnTo>
                <a:lnTo>
                  <a:pt x="418592" y="0"/>
                </a:lnTo>
                <a:close/>
              </a:path>
              <a:path w="591820" h="512444">
                <a:moveTo>
                  <a:pt x="98425" y="341884"/>
                </a:moveTo>
                <a:lnTo>
                  <a:pt x="48895" y="341884"/>
                </a:lnTo>
                <a:lnTo>
                  <a:pt x="48895" y="454914"/>
                </a:lnTo>
                <a:lnTo>
                  <a:pt x="52865" y="474184"/>
                </a:lnTo>
                <a:lnTo>
                  <a:pt x="63611" y="492680"/>
                </a:lnTo>
                <a:lnTo>
                  <a:pt x="79380" y="506581"/>
                </a:lnTo>
                <a:lnTo>
                  <a:pt x="98425" y="512064"/>
                </a:lnTo>
                <a:lnTo>
                  <a:pt x="492886" y="512064"/>
                </a:lnTo>
                <a:lnTo>
                  <a:pt x="511831" y="506581"/>
                </a:lnTo>
                <a:lnTo>
                  <a:pt x="527383" y="492680"/>
                </a:lnTo>
                <a:lnTo>
                  <a:pt x="537910" y="474184"/>
                </a:lnTo>
                <a:lnTo>
                  <a:pt x="540021" y="463677"/>
                </a:lnTo>
                <a:lnTo>
                  <a:pt x="98425" y="463677"/>
                </a:lnTo>
                <a:lnTo>
                  <a:pt x="98425" y="341884"/>
                </a:lnTo>
                <a:close/>
              </a:path>
              <a:path w="591820" h="512444">
                <a:moveTo>
                  <a:pt x="541781" y="341884"/>
                </a:moveTo>
                <a:lnTo>
                  <a:pt x="492886" y="341884"/>
                </a:lnTo>
                <a:lnTo>
                  <a:pt x="492886" y="463677"/>
                </a:lnTo>
                <a:lnTo>
                  <a:pt x="540021" y="463677"/>
                </a:lnTo>
                <a:lnTo>
                  <a:pt x="541781" y="454914"/>
                </a:lnTo>
                <a:lnTo>
                  <a:pt x="541781" y="341884"/>
                </a:lnTo>
                <a:close/>
              </a:path>
              <a:path w="591820" h="512444">
                <a:moveTo>
                  <a:pt x="221614" y="317373"/>
                </a:moveTo>
                <a:lnTo>
                  <a:pt x="172084" y="317373"/>
                </a:lnTo>
                <a:lnTo>
                  <a:pt x="172084" y="365633"/>
                </a:lnTo>
                <a:lnTo>
                  <a:pt x="221614" y="365633"/>
                </a:lnTo>
                <a:lnTo>
                  <a:pt x="221614" y="317373"/>
                </a:lnTo>
                <a:close/>
              </a:path>
              <a:path w="591820" h="512444">
                <a:moveTo>
                  <a:pt x="418592" y="317373"/>
                </a:moveTo>
                <a:lnTo>
                  <a:pt x="369697" y="317373"/>
                </a:lnTo>
                <a:lnTo>
                  <a:pt x="369697" y="365633"/>
                </a:lnTo>
                <a:lnTo>
                  <a:pt x="418592" y="365633"/>
                </a:lnTo>
                <a:lnTo>
                  <a:pt x="418592" y="317373"/>
                </a:lnTo>
                <a:close/>
              </a:path>
              <a:path w="591820" h="512444">
                <a:moveTo>
                  <a:pt x="591311" y="97409"/>
                </a:moveTo>
                <a:lnTo>
                  <a:pt x="0" y="97409"/>
                </a:lnTo>
                <a:lnTo>
                  <a:pt x="0" y="256032"/>
                </a:lnTo>
                <a:lnTo>
                  <a:pt x="3853" y="277082"/>
                </a:lnTo>
                <a:lnTo>
                  <a:pt x="14350" y="296894"/>
                </a:lnTo>
                <a:lnTo>
                  <a:pt x="29896" y="311610"/>
                </a:lnTo>
                <a:lnTo>
                  <a:pt x="48895" y="317373"/>
                </a:lnTo>
                <a:lnTo>
                  <a:pt x="542417" y="317373"/>
                </a:lnTo>
                <a:lnTo>
                  <a:pt x="576960" y="296894"/>
                </a:lnTo>
                <a:lnTo>
                  <a:pt x="48895" y="268351"/>
                </a:lnTo>
                <a:lnTo>
                  <a:pt x="48895" y="146431"/>
                </a:lnTo>
                <a:lnTo>
                  <a:pt x="591311" y="146431"/>
                </a:lnTo>
                <a:lnTo>
                  <a:pt x="591311" y="97409"/>
                </a:lnTo>
                <a:close/>
              </a:path>
              <a:path w="591820" h="512444">
                <a:moveTo>
                  <a:pt x="221614" y="219202"/>
                </a:moveTo>
                <a:lnTo>
                  <a:pt x="172084" y="219202"/>
                </a:lnTo>
                <a:lnTo>
                  <a:pt x="172084" y="268351"/>
                </a:lnTo>
                <a:lnTo>
                  <a:pt x="221614" y="268351"/>
                </a:lnTo>
                <a:lnTo>
                  <a:pt x="221614" y="219202"/>
                </a:lnTo>
                <a:close/>
              </a:path>
              <a:path w="591820" h="512444">
                <a:moveTo>
                  <a:pt x="418592" y="219202"/>
                </a:moveTo>
                <a:lnTo>
                  <a:pt x="369697" y="219202"/>
                </a:lnTo>
                <a:lnTo>
                  <a:pt x="369697" y="268351"/>
                </a:lnTo>
                <a:lnTo>
                  <a:pt x="418592" y="268351"/>
                </a:lnTo>
                <a:lnTo>
                  <a:pt x="418592" y="219202"/>
                </a:lnTo>
                <a:close/>
              </a:path>
              <a:path w="591820" h="512444">
                <a:moveTo>
                  <a:pt x="591311" y="146431"/>
                </a:moveTo>
                <a:lnTo>
                  <a:pt x="541781" y="146431"/>
                </a:lnTo>
                <a:lnTo>
                  <a:pt x="541781" y="268351"/>
                </a:lnTo>
                <a:lnTo>
                  <a:pt x="589056" y="268351"/>
                </a:lnTo>
                <a:lnTo>
                  <a:pt x="591311" y="256032"/>
                </a:lnTo>
                <a:lnTo>
                  <a:pt x="591311" y="1464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332231" y="1286128"/>
            <a:ext cx="11521440" cy="2471420"/>
            <a:chOff x="332231" y="1286128"/>
            <a:chExt cx="11521440" cy="2471420"/>
          </a:xfrm>
        </p:grpSpPr>
        <p:sp>
          <p:nvSpPr>
            <p:cNvPr id="41" name="object 41"/>
            <p:cNvSpPr/>
            <p:nvPr/>
          </p:nvSpPr>
          <p:spPr>
            <a:xfrm>
              <a:off x="1531620" y="1517903"/>
              <a:ext cx="591820" cy="481965"/>
            </a:xfrm>
            <a:custGeom>
              <a:avLst/>
              <a:gdLst/>
              <a:ahLst/>
              <a:cxnLst/>
              <a:rect l="l" t="t" r="r" b="b"/>
              <a:pathLst>
                <a:path w="591819" h="481964">
                  <a:moveTo>
                    <a:pt x="295656" y="0"/>
                  </a:moveTo>
                  <a:lnTo>
                    <a:pt x="0" y="160782"/>
                  </a:lnTo>
                  <a:lnTo>
                    <a:pt x="99060" y="213868"/>
                  </a:lnTo>
                  <a:lnTo>
                    <a:pt x="99060" y="304165"/>
                  </a:lnTo>
                  <a:lnTo>
                    <a:pt x="130295" y="344987"/>
                  </a:lnTo>
                  <a:lnTo>
                    <a:pt x="164924" y="373415"/>
                  </a:lnTo>
                  <a:lnTo>
                    <a:pt x="204965" y="394588"/>
                  </a:lnTo>
                  <a:lnTo>
                    <a:pt x="249012" y="407807"/>
                  </a:lnTo>
                  <a:lnTo>
                    <a:pt x="295656" y="412369"/>
                  </a:lnTo>
                  <a:lnTo>
                    <a:pt x="321284" y="410958"/>
                  </a:lnTo>
                  <a:lnTo>
                    <a:pt x="346376" y="406796"/>
                  </a:lnTo>
                  <a:lnTo>
                    <a:pt x="370683" y="399992"/>
                  </a:lnTo>
                  <a:lnTo>
                    <a:pt x="393954" y="390651"/>
                  </a:lnTo>
                  <a:lnTo>
                    <a:pt x="393954" y="338074"/>
                  </a:lnTo>
                  <a:lnTo>
                    <a:pt x="371736" y="350186"/>
                  </a:lnTo>
                  <a:lnTo>
                    <a:pt x="347662" y="359251"/>
                  </a:lnTo>
                  <a:lnTo>
                    <a:pt x="322159" y="364934"/>
                  </a:lnTo>
                  <a:lnTo>
                    <a:pt x="295656" y="366903"/>
                  </a:lnTo>
                  <a:lnTo>
                    <a:pt x="251858" y="361668"/>
                  </a:lnTo>
                  <a:lnTo>
                    <a:pt x="211407" y="346646"/>
                  </a:lnTo>
                  <a:lnTo>
                    <a:pt x="176123" y="322861"/>
                  </a:lnTo>
                  <a:lnTo>
                    <a:pt x="147828" y="291338"/>
                  </a:lnTo>
                  <a:lnTo>
                    <a:pt x="147828" y="240792"/>
                  </a:lnTo>
                  <a:lnTo>
                    <a:pt x="295656" y="320801"/>
                  </a:lnTo>
                  <a:lnTo>
                    <a:pt x="380238" y="275336"/>
                  </a:lnTo>
                  <a:lnTo>
                    <a:pt x="332105" y="248538"/>
                  </a:lnTo>
                  <a:lnTo>
                    <a:pt x="295656" y="267716"/>
                  </a:lnTo>
                  <a:lnTo>
                    <a:pt x="97662" y="160782"/>
                  </a:lnTo>
                  <a:lnTo>
                    <a:pt x="295656" y="53212"/>
                  </a:lnTo>
                  <a:lnTo>
                    <a:pt x="493649" y="160782"/>
                  </a:lnTo>
                  <a:lnTo>
                    <a:pt x="429006" y="195325"/>
                  </a:lnTo>
                  <a:lnTo>
                    <a:pt x="312166" y="130683"/>
                  </a:lnTo>
                  <a:lnTo>
                    <a:pt x="268859" y="158242"/>
                  </a:lnTo>
                  <a:lnTo>
                    <a:pt x="268097" y="159512"/>
                  </a:lnTo>
                  <a:lnTo>
                    <a:pt x="443484" y="256794"/>
                  </a:lnTo>
                  <a:lnTo>
                    <a:pt x="443484" y="481584"/>
                  </a:lnTo>
                  <a:lnTo>
                    <a:pt x="493013" y="481584"/>
                  </a:lnTo>
                  <a:lnTo>
                    <a:pt x="493013" y="230505"/>
                  </a:lnTo>
                  <a:lnTo>
                    <a:pt x="477138" y="222250"/>
                  </a:lnTo>
                  <a:lnTo>
                    <a:pt x="591312" y="160782"/>
                  </a:lnTo>
                  <a:lnTo>
                    <a:pt x="2956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object 42"/>
            <p:cNvSpPr/>
            <p:nvPr/>
          </p:nvSpPr>
          <p:spPr>
            <a:xfrm>
              <a:off x="351281" y="3251453"/>
              <a:ext cx="11483340" cy="487045"/>
            </a:xfrm>
            <a:custGeom>
              <a:avLst/>
              <a:gdLst/>
              <a:ahLst/>
              <a:cxnLst/>
              <a:rect l="l" t="t" r="r" b="b"/>
              <a:pathLst>
                <a:path w="11483340" h="487045">
                  <a:moveTo>
                    <a:pt x="24383" y="486791"/>
                  </a:moveTo>
                  <a:lnTo>
                    <a:pt x="24383" y="44196"/>
                  </a:lnTo>
                </a:path>
                <a:path w="11483340" h="487045">
                  <a:moveTo>
                    <a:pt x="7620" y="36575"/>
                  </a:moveTo>
                  <a:lnTo>
                    <a:pt x="122948" y="36575"/>
                  </a:lnTo>
                </a:path>
                <a:path w="11483340" h="487045">
                  <a:moveTo>
                    <a:pt x="11466576" y="442595"/>
                  </a:moveTo>
                  <a:lnTo>
                    <a:pt x="11466576" y="0"/>
                  </a:lnTo>
                </a:path>
                <a:path w="11483340" h="487045">
                  <a:moveTo>
                    <a:pt x="11361420" y="21336"/>
                  </a:moveTo>
                  <a:lnTo>
                    <a:pt x="11476736" y="21336"/>
                  </a:lnTo>
                </a:path>
                <a:path w="11483340" h="487045">
                  <a:moveTo>
                    <a:pt x="0" y="484759"/>
                  </a:moveTo>
                  <a:lnTo>
                    <a:pt x="11483340" y="440436"/>
                  </a:lnTo>
                </a:path>
              </a:pathLst>
            </a:custGeom>
            <a:ln w="38100">
              <a:solidFill>
                <a:srgbClr val="9DC3E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" name="object 43"/>
            <p:cNvSpPr/>
            <p:nvPr/>
          </p:nvSpPr>
          <p:spPr>
            <a:xfrm>
              <a:off x="3458717" y="1300733"/>
              <a:ext cx="2626360" cy="2252980"/>
            </a:xfrm>
            <a:custGeom>
              <a:avLst/>
              <a:gdLst/>
              <a:ahLst/>
              <a:cxnLst/>
              <a:rect l="l" t="t" r="r" b="b"/>
              <a:pathLst>
                <a:path w="2626360" h="2252979">
                  <a:moveTo>
                    <a:pt x="0" y="2252472"/>
                  </a:moveTo>
                  <a:lnTo>
                    <a:pt x="2625852" y="2252472"/>
                  </a:lnTo>
                  <a:lnTo>
                    <a:pt x="2625852" y="0"/>
                  </a:lnTo>
                  <a:lnTo>
                    <a:pt x="0" y="0"/>
                  </a:lnTo>
                  <a:lnTo>
                    <a:pt x="0" y="2252472"/>
                  </a:lnTo>
                  <a:close/>
                </a:path>
              </a:pathLst>
            </a:custGeom>
            <a:ln w="28956">
              <a:solidFill>
                <a:srgbClr val="F5B044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" name="object 44"/>
            <p:cNvSpPr/>
            <p:nvPr/>
          </p:nvSpPr>
          <p:spPr>
            <a:xfrm>
              <a:off x="3474720" y="1299971"/>
              <a:ext cx="2601595" cy="960119"/>
            </a:xfrm>
            <a:custGeom>
              <a:avLst/>
              <a:gdLst/>
              <a:ahLst/>
              <a:cxnLst/>
              <a:rect l="l" t="t" r="r" b="b"/>
              <a:pathLst>
                <a:path w="2601595" h="960119">
                  <a:moveTo>
                    <a:pt x="2601468" y="0"/>
                  </a:moveTo>
                  <a:lnTo>
                    <a:pt x="0" y="0"/>
                  </a:lnTo>
                  <a:lnTo>
                    <a:pt x="0" y="960119"/>
                  </a:lnTo>
                  <a:lnTo>
                    <a:pt x="2601468" y="960119"/>
                  </a:lnTo>
                  <a:lnTo>
                    <a:pt x="2601468" y="0"/>
                  </a:lnTo>
                  <a:close/>
                </a:path>
              </a:pathLst>
            </a:custGeom>
            <a:solidFill>
              <a:srgbClr val="F5B044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6292595" y="5054162"/>
            <a:ext cx="1498600" cy="1533752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113030" marR="28575" lvl="0" indent="-76200" algn="l" defTabSz="914400" rtl="0" eaLnBrk="1" fontAlgn="auto" latinLnBrk="0" hangingPunct="1">
              <a:lnSpc>
                <a:spcPts val="1300"/>
              </a:lnSpc>
              <a:spcBef>
                <a:spcPts val="25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1200" cap="none" spc="-5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Приказ</a:t>
            </a:r>
            <a:r>
              <a:rPr kumimoji="0" sz="1200" b="1" i="0" u="none" strike="noStrike" kern="1200" cap="none" spc="-45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1" i="0" u="none" strike="noStrike" kern="1200" cap="none" spc="-5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Министерства </a:t>
            </a:r>
            <a:r>
              <a:rPr kumimoji="0" sz="1200" b="1" i="0" u="none" strike="noStrike" kern="1200" cap="none" spc="-254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1" i="0" u="none" strike="noStrike" kern="1200" cap="none" spc="-5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просвещения </a:t>
            </a: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РФ </a:t>
            </a:r>
            <a:r>
              <a:rPr kumimoji="0" sz="1200" b="1" i="0" u="none" strike="noStrike" kern="1200" cap="none" spc="-5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от </a:t>
            </a: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1" i="0" u="none" strike="noStrike" kern="1200" cap="none" spc="-5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31.05.2021 </a:t>
            </a: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№</a:t>
            </a:r>
            <a:r>
              <a:rPr kumimoji="0" sz="1200" b="1" i="0" u="none" strike="noStrike" kern="1200" cap="none" spc="-15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286</a:t>
            </a:r>
            <a:endParaRPr kumimoji="0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54305" marR="0" lvl="0" indent="0" algn="l" defTabSz="914400" rtl="0" eaLnBrk="1" fontAlgn="auto" latinLnBrk="0" hangingPunct="1">
              <a:lnSpc>
                <a:spcPts val="119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1200" cap="none" spc="-5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«О</a:t>
            </a: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б </a:t>
            </a:r>
            <a:r>
              <a:rPr kumimoji="0" sz="1200" b="1" i="0" u="none" strike="noStrike" kern="1200" cap="none" spc="-1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у</a:t>
            </a: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т</a:t>
            </a:r>
            <a:r>
              <a:rPr kumimoji="0" sz="1200" b="1" i="0" u="none" strike="noStrike" kern="1200" cap="none" spc="-1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вер</a:t>
            </a: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ж</a:t>
            </a:r>
            <a:r>
              <a:rPr kumimoji="0" sz="1200" b="1" i="0" u="none" strike="noStrike" kern="1200" cap="none" spc="-15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д</a:t>
            </a:r>
            <a:r>
              <a:rPr kumimoji="0" sz="1200" b="1" i="0" u="none" strike="noStrike" kern="1200" cap="none" spc="-1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е</a:t>
            </a: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нии</a:t>
            </a:r>
            <a:endParaRPr kumimoji="0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47955" marR="139065" lvl="0" indent="124460" algn="l" defTabSz="914400" rtl="0" eaLnBrk="1" fontAlgn="auto" latinLnBrk="0" hangingPunct="1">
              <a:lnSpc>
                <a:spcPts val="13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1200" cap="none" spc="-1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федерального </a:t>
            </a:r>
            <a:r>
              <a:rPr kumimoji="0" sz="1200" b="1" i="0" u="none" strike="noStrike" kern="1200" cap="none" spc="-5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1" i="0" u="none" strike="noStrike" kern="1200" cap="none" spc="-1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государственного </a:t>
            </a:r>
            <a:r>
              <a:rPr kumimoji="0" sz="1200" b="1" i="0" u="none" strike="noStrike" kern="1200" cap="none" spc="-5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1" i="0" u="none" strike="noStrike" kern="1200" cap="none" spc="-1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образовательного</a:t>
            </a:r>
            <a:endParaRPr kumimoji="0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21590" marR="0" lvl="0" indent="0" algn="l" defTabSz="914400" rtl="0" eaLnBrk="1" fontAlgn="auto" latinLnBrk="0" hangingPunct="1">
              <a:lnSpc>
                <a:spcPts val="119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1200" cap="none" spc="-5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ста</a:t>
            </a: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нд</a:t>
            </a:r>
            <a:r>
              <a:rPr kumimoji="0" sz="1200" b="1" i="0" u="none" strike="noStrike" kern="1200" cap="none" spc="-1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а</a:t>
            </a: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рта</a:t>
            </a:r>
            <a:r>
              <a:rPr kumimoji="0" sz="1200" b="1" i="0" u="none" strike="noStrike" kern="1200" cap="none" spc="-25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н</a:t>
            </a:r>
            <a:r>
              <a:rPr kumimoji="0" sz="1200" b="1" i="0" u="none" strike="noStrike" kern="1200" cap="none" spc="-5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ачаль</a:t>
            </a: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но</a:t>
            </a:r>
            <a:r>
              <a:rPr kumimoji="0" sz="1200" b="1" i="0" u="none" strike="noStrike" kern="1200" cap="none" spc="-2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г</a:t>
            </a: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</a:t>
            </a:r>
            <a:endParaRPr kumimoji="0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ts val="137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1200" cap="none" spc="-1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общего</a:t>
            </a:r>
            <a:r>
              <a:rPr kumimoji="0" sz="1200" b="1" i="0" u="none" strike="noStrike" kern="1200" cap="none" spc="-3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1" i="0" u="none" strike="noStrike" kern="1200" cap="none" spc="-5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образования»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8324417" y="4997775"/>
            <a:ext cx="1498600" cy="1533752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113030" marR="28575" lvl="0" indent="-76200" algn="l" defTabSz="914400" rtl="0" eaLnBrk="1" fontAlgn="auto" latinLnBrk="0" hangingPunct="1">
              <a:lnSpc>
                <a:spcPts val="1300"/>
              </a:lnSpc>
              <a:spcBef>
                <a:spcPts val="25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1200" cap="none" spc="-5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Приказ</a:t>
            </a:r>
            <a:r>
              <a:rPr kumimoji="0" sz="1200" b="1" i="0" u="none" strike="noStrike" kern="1200" cap="none" spc="-45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1" i="0" u="none" strike="noStrike" kern="1200" cap="none" spc="-5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Министерства </a:t>
            </a:r>
            <a:r>
              <a:rPr kumimoji="0" sz="1200" b="1" i="0" u="none" strike="noStrike" kern="1200" cap="none" spc="-254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1" i="0" u="none" strike="noStrike" kern="1200" cap="none" spc="-5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просвещения </a:t>
            </a: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РФ </a:t>
            </a:r>
            <a:r>
              <a:rPr kumimoji="0" sz="1200" b="1" i="0" u="none" strike="noStrike" kern="1200" cap="none" spc="-5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от </a:t>
            </a: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1" i="0" u="none" strike="noStrike" kern="1200" cap="none" spc="-5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31.05.2021 </a:t>
            </a: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№</a:t>
            </a:r>
            <a:r>
              <a:rPr kumimoji="0" sz="1200" b="1" i="0" u="none" strike="noStrike" kern="1200" cap="none" spc="-15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287</a:t>
            </a:r>
            <a:endParaRPr kumimoji="0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54305" marR="0" lvl="0" indent="0" algn="l" defTabSz="914400" rtl="0" eaLnBrk="1" fontAlgn="auto" latinLnBrk="0" hangingPunct="1">
              <a:lnSpc>
                <a:spcPts val="119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1200" cap="none" spc="-5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«</a:t>
            </a: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Об</a:t>
            </a:r>
            <a:r>
              <a:rPr kumimoji="0" sz="1200" b="1" i="0" u="none" strike="noStrike" kern="1200" cap="none" spc="-5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ут</a:t>
            </a:r>
            <a:r>
              <a:rPr kumimoji="0" sz="1200" b="1" i="0" u="none" strike="noStrike" kern="1200" cap="none" spc="-1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в</a:t>
            </a:r>
            <a:r>
              <a:rPr kumimoji="0" sz="1200" b="1" i="0" u="none" strike="noStrike" kern="1200" cap="none" spc="-5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е</a:t>
            </a:r>
            <a:r>
              <a:rPr kumimoji="0" sz="1200" b="1" i="0" u="none" strike="noStrike" kern="1200" cap="none" spc="-1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р</a:t>
            </a: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ж</a:t>
            </a:r>
            <a:r>
              <a:rPr kumimoji="0" sz="1200" b="1" i="0" u="none" strike="noStrike" kern="1200" cap="none" spc="-15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д</a:t>
            </a:r>
            <a:r>
              <a:rPr kumimoji="0" sz="1200" b="1" i="0" u="none" strike="noStrike" kern="1200" cap="none" spc="-5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е</a:t>
            </a: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нии</a:t>
            </a:r>
            <a:endParaRPr kumimoji="0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47955" marR="138430" lvl="0" indent="124460" algn="l" defTabSz="914400" rtl="0" eaLnBrk="1" fontAlgn="auto" latinLnBrk="0" hangingPunct="1">
              <a:lnSpc>
                <a:spcPts val="1300"/>
              </a:lnSpc>
              <a:spcBef>
                <a:spcPts val="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1200" cap="none" spc="-1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федерального </a:t>
            </a:r>
            <a:r>
              <a:rPr kumimoji="0" sz="1200" b="1" i="0" u="none" strike="noStrike" kern="1200" cap="none" spc="-5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1" i="0" u="none" strike="noStrike" kern="1200" cap="none" spc="-1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государственного </a:t>
            </a:r>
            <a:r>
              <a:rPr kumimoji="0" sz="1200" b="1" i="0" u="none" strike="noStrike" kern="1200" cap="none" spc="-5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1" i="0" u="none" strike="noStrike" kern="1200" cap="none" spc="-1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образовательного</a:t>
            </a:r>
            <a:endParaRPr kumimoji="0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5969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1200" cap="none" spc="-5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стандарта</a:t>
            </a:r>
            <a:r>
              <a:rPr kumimoji="0" sz="1200" b="1" i="0" u="none" strike="noStrike" kern="1200" cap="none" spc="-5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1" i="0" u="none" strike="noStrike" kern="1200" cap="none" spc="-5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основного</a:t>
            </a:r>
            <a:endParaRPr kumimoji="0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ts val="137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1200" cap="none" spc="-1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общего</a:t>
            </a:r>
            <a:r>
              <a:rPr kumimoji="0" sz="1200" b="1" i="0" u="none" strike="noStrike" kern="1200" cap="none" spc="-15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1" i="0" u="none" strike="noStrike" kern="1200" cap="none" spc="-5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образования»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10140697" y="5079428"/>
            <a:ext cx="1603375" cy="1367040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83820" marR="75565" lvl="0" indent="635" algn="ctr" defTabSz="914400" rtl="0" eaLnBrk="1" fontAlgn="auto" latinLnBrk="0" hangingPunct="1">
              <a:lnSpc>
                <a:spcPts val="1300"/>
              </a:lnSpc>
              <a:spcBef>
                <a:spcPts val="25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1200" cap="none" spc="-1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Протокол ФУМО </a:t>
            </a: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по </a:t>
            </a:r>
            <a:r>
              <a:rPr kumimoji="0" sz="1200" b="1" i="0" u="none" strike="noStrike" kern="1200" cap="none" spc="5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1" i="0" u="none" strike="noStrike" kern="1200" cap="none" spc="-1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общему</a:t>
            </a:r>
            <a:r>
              <a:rPr kumimoji="0" sz="1200" b="1" i="0" u="none" strike="noStrike" kern="1200" cap="none" spc="-3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1" i="0" u="none" strike="noStrike" kern="1200" cap="none" spc="-5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образованию</a:t>
            </a:r>
            <a:endParaRPr kumimoji="0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№</a:t>
            </a:r>
            <a:r>
              <a:rPr kumimoji="0" sz="1200" b="1" i="0" u="none" strike="noStrike" kern="1200" cap="none" spc="-2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3/21</a:t>
            </a:r>
            <a:r>
              <a:rPr kumimoji="0" sz="1200" b="1" i="0" u="none" strike="noStrike" kern="1200" cap="none" spc="-1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1" i="0" u="none" strike="noStrike" kern="1200" cap="none" spc="-5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от</a:t>
            </a:r>
            <a:r>
              <a:rPr kumimoji="0" sz="1200" b="1" i="0" u="none" strike="noStrike" kern="1200" cap="none" spc="-2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1" i="0" u="none" strike="noStrike" kern="1200" cap="none" spc="-5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27.09.2021</a:t>
            </a:r>
            <a:endParaRPr kumimoji="0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5080" lvl="0" indent="635" algn="ctr" defTabSz="914400" rtl="0" eaLnBrk="1" fontAlgn="auto" latinLnBrk="0" hangingPunct="1">
              <a:lnSpc>
                <a:spcPts val="1300"/>
              </a:lnSpc>
              <a:spcBef>
                <a:spcPts val="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1200" cap="none" spc="-5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Примерные рабочие </a:t>
            </a: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1" i="0" u="none" strike="noStrike" kern="1200" cap="none" spc="-5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программы</a:t>
            </a:r>
            <a:r>
              <a:rPr kumimoji="0" sz="1200" b="1" i="0" u="none" strike="noStrike" kern="1200" cap="none" spc="-6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1" i="0" u="none" strike="noStrike" kern="1200" cap="none" spc="-5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начального </a:t>
            </a:r>
            <a:r>
              <a:rPr kumimoji="0" sz="1200" b="1" i="0" u="none" strike="noStrike" kern="1200" cap="none" spc="-26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и</a:t>
            </a:r>
            <a:r>
              <a:rPr kumimoji="0" sz="1200" b="1" i="0" u="none" strike="noStrike" kern="1200" cap="none" spc="-15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1" i="0" u="none" strike="noStrike" kern="1200" cap="none" spc="-5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основного</a:t>
            </a:r>
            <a:r>
              <a:rPr kumimoji="0" sz="1200" b="1" i="0" u="none" strike="noStrike" kern="1200" cap="none" spc="-15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1" i="0" u="none" strike="noStrike" kern="1200" cap="none" spc="-1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общего</a:t>
            </a:r>
            <a:endParaRPr kumimoji="0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ts val="127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1200" cap="none" spc="-5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образования</a:t>
            </a:r>
            <a:endParaRPr kumimoji="0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pic>
        <p:nvPicPr>
          <p:cNvPr id="48" name="object 4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661904" y="4011167"/>
            <a:ext cx="731520" cy="809244"/>
          </a:xfrm>
          <a:prstGeom prst="rect">
            <a:avLst/>
          </a:prstGeom>
        </p:spPr>
      </p:pic>
      <p:sp>
        <p:nvSpPr>
          <p:cNvPr id="49" name="object 49"/>
          <p:cNvSpPr txBox="1"/>
          <p:nvPr/>
        </p:nvSpPr>
        <p:spPr>
          <a:xfrm>
            <a:off x="4536999" y="5135966"/>
            <a:ext cx="1222375" cy="8720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37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Паспорт</a:t>
            </a:r>
            <a:r>
              <a:rPr kumimoji="0" sz="1200" b="1" i="0" u="none" strike="noStrike" kern="1200" cap="none" spc="-35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1" i="0" u="none" strike="noStrike" kern="1200" cap="none" spc="-5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стратегии</a:t>
            </a:r>
            <a:endParaRPr kumimoji="0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ts val="129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«Цифровая</a:t>
            </a:r>
            <a:endParaRPr kumimoji="0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79375" marR="73025" lvl="0" indent="0" algn="ctr" defTabSz="914400" rtl="0" eaLnBrk="1" fontAlgn="auto" latinLnBrk="0" hangingPunct="1">
              <a:lnSpc>
                <a:spcPts val="1300"/>
              </a:lnSpc>
              <a:spcBef>
                <a:spcPts val="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тр</a:t>
            </a:r>
            <a:r>
              <a:rPr kumimoji="0" sz="1200" b="1" i="0" u="none" strike="noStrike" kern="1200" cap="none" spc="-5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а</a:t>
            </a: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н</a:t>
            </a:r>
            <a:r>
              <a:rPr kumimoji="0" sz="1200" b="1" i="0" u="none" strike="noStrike" kern="1200" cap="none" spc="-5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с</a:t>
            </a:r>
            <a:r>
              <a:rPr kumimoji="0" sz="1200" b="1" i="0" u="none" strike="noStrike" kern="1200" cap="none" spc="5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ф</a:t>
            </a: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</a:t>
            </a:r>
            <a:r>
              <a:rPr kumimoji="0" sz="1200" b="1" i="0" u="none" strike="noStrike" kern="1200" cap="none" spc="5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р</a:t>
            </a:r>
            <a:r>
              <a:rPr kumimoji="0" sz="1200" b="1" i="0" u="none" strike="noStrike" kern="1200" cap="none" spc="-5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ма</a:t>
            </a: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ция  образования» </a:t>
            </a:r>
            <a:r>
              <a:rPr kumimoji="0" sz="1200" b="1" i="0" u="none" strike="noStrike" kern="1200" cap="none" spc="5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15.07.2021</a:t>
            </a:r>
            <a:endParaRPr kumimoji="0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3506006" y="2470492"/>
            <a:ext cx="2597151" cy="84446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0" marR="38100" lvl="0" indent="0" algn="ctr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b="1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Единство</a:t>
            </a:r>
            <a:r>
              <a:rPr kumimoji="0" b="1" i="0" u="none" strike="noStrike" kern="1200" cap="none" spc="-55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b="1" i="0" u="none" strike="noStrike" kern="1200" cap="none" spc="-5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учебной</a:t>
            </a:r>
            <a:r>
              <a:rPr kumimoji="0" b="1" i="0" u="none" strike="noStrike" kern="1200" cap="none" spc="-45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b="1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и</a:t>
            </a:r>
            <a:endParaRPr kumimoji="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38735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b="1" i="0" u="none" strike="noStrike" kern="1200" cap="none" spc="-5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воспитательной</a:t>
            </a:r>
            <a:r>
              <a:rPr kumimoji="0" b="1" i="0" u="none" strike="noStrike" kern="1200" cap="none" spc="-75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b="1" i="0" u="none" strike="noStrike" kern="1200" cap="none" spc="-5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деятельности</a:t>
            </a:r>
            <a:endParaRPr kumimoji="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4475989" y="1539239"/>
            <a:ext cx="546100" cy="559435"/>
          </a:xfrm>
          <a:custGeom>
            <a:avLst/>
            <a:gdLst/>
            <a:ahLst/>
            <a:cxnLst/>
            <a:rect l="l" t="t" r="r" b="b"/>
            <a:pathLst>
              <a:path w="546100" h="559435">
                <a:moveTo>
                  <a:pt x="135889" y="388874"/>
                </a:moveTo>
                <a:lnTo>
                  <a:pt x="79375" y="388874"/>
                </a:lnTo>
                <a:lnTo>
                  <a:pt x="48488" y="395559"/>
                </a:lnTo>
                <a:lnTo>
                  <a:pt x="23256" y="413781"/>
                </a:lnTo>
                <a:lnTo>
                  <a:pt x="6240" y="440791"/>
                </a:lnTo>
                <a:lnTo>
                  <a:pt x="0" y="473837"/>
                </a:lnTo>
                <a:lnTo>
                  <a:pt x="6240" y="506908"/>
                </a:lnTo>
                <a:lnTo>
                  <a:pt x="23256" y="534098"/>
                </a:lnTo>
                <a:lnTo>
                  <a:pt x="48488" y="552525"/>
                </a:lnTo>
                <a:lnTo>
                  <a:pt x="79375" y="559308"/>
                </a:lnTo>
                <a:lnTo>
                  <a:pt x="545591" y="559308"/>
                </a:lnTo>
                <a:lnTo>
                  <a:pt x="545591" y="510413"/>
                </a:lnTo>
                <a:lnTo>
                  <a:pt x="79375" y="510413"/>
                </a:lnTo>
                <a:lnTo>
                  <a:pt x="65980" y="507555"/>
                </a:lnTo>
                <a:lnTo>
                  <a:pt x="55086" y="499744"/>
                </a:lnTo>
                <a:lnTo>
                  <a:pt x="47763" y="488124"/>
                </a:lnTo>
                <a:lnTo>
                  <a:pt x="45085" y="473837"/>
                </a:lnTo>
                <a:lnTo>
                  <a:pt x="47763" y="459896"/>
                </a:lnTo>
                <a:lnTo>
                  <a:pt x="55086" y="448421"/>
                </a:lnTo>
                <a:lnTo>
                  <a:pt x="65980" y="440636"/>
                </a:lnTo>
                <a:lnTo>
                  <a:pt x="79375" y="437769"/>
                </a:lnTo>
                <a:lnTo>
                  <a:pt x="135889" y="437769"/>
                </a:lnTo>
                <a:lnTo>
                  <a:pt x="135889" y="388874"/>
                </a:lnTo>
                <a:close/>
              </a:path>
              <a:path w="546100" h="559435">
                <a:moveTo>
                  <a:pt x="204470" y="291846"/>
                </a:moveTo>
                <a:lnTo>
                  <a:pt x="158750" y="291846"/>
                </a:lnTo>
                <a:lnTo>
                  <a:pt x="158750" y="473837"/>
                </a:lnTo>
                <a:lnTo>
                  <a:pt x="250189" y="425576"/>
                </a:lnTo>
                <a:lnTo>
                  <a:pt x="341122" y="425576"/>
                </a:lnTo>
                <a:lnTo>
                  <a:pt x="341122" y="395097"/>
                </a:lnTo>
                <a:lnTo>
                  <a:pt x="204470" y="395097"/>
                </a:lnTo>
                <a:lnTo>
                  <a:pt x="204470" y="291846"/>
                </a:lnTo>
                <a:close/>
              </a:path>
              <a:path w="546100" h="559435">
                <a:moveTo>
                  <a:pt x="341122" y="425576"/>
                </a:moveTo>
                <a:lnTo>
                  <a:pt x="250189" y="425576"/>
                </a:lnTo>
                <a:lnTo>
                  <a:pt x="341122" y="473837"/>
                </a:lnTo>
                <a:lnTo>
                  <a:pt x="341122" y="425576"/>
                </a:lnTo>
                <a:close/>
              </a:path>
              <a:path w="546100" h="559435">
                <a:moveTo>
                  <a:pt x="545591" y="388874"/>
                </a:moveTo>
                <a:lnTo>
                  <a:pt x="363982" y="388874"/>
                </a:lnTo>
                <a:lnTo>
                  <a:pt x="363982" y="437769"/>
                </a:lnTo>
                <a:lnTo>
                  <a:pt x="545591" y="437769"/>
                </a:lnTo>
                <a:lnTo>
                  <a:pt x="545591" y="388874"/>
                </a:lnTo>
                <a:close/>
              </a:path>
              <a:path w="546100" h="559435">
                <a:moveTo>
                  <a:pt x="250189" y="371348"/>
                </a:moveTo>
                <a:lnTo>
                  <a:pt x="204470" y="395097"/>
                </a:lnTo>
                <a:lnTo>
                  <a:pt x="295401" y="395097"/>
                </a:lnTo>
                <a:lnTo>
                  <a:pt x="250189" y="371348"/>
                </a:lnTo>
                <a:close/>
              </a:path>
              <a:path w="546100" h="559435">
                <a:moveTo>
                  <a:pt x="341122" y="291846"/>
                </a:moveTo>
                <a:lnTo>
                  <a:pt x="295401" y="291846"/>
                </a:lnTo>
                <a:lnTo>
                  <a:pt x="295401" y="395097"/>
                </a:lnTo>
                <a:lnTo>
                  <a:pt x="341122" y="395097"/>
                </a:lnTo>
                <a:lnTo>
                  <a:pt x="341122" y="291846"/>
                </a:lnTo>
                <a:close/>
              </a:path>
              <a:path w="546100" h="559435">
                <a:moveTo>
                  <a:pt x="499872" y="194183"/>
                </a:moveTo>
                <a:lnTo>
                  <a:pt x="125095" y="194183"/>
                </a:lnTo>
                <a:lnTo>
                  <a:pt x="94108" y="200947"/>
                </a:lnTo>
                <a:lnTo>
                  <a:pt x="68659" y="219344"/>
                </a:lnTo>
                <a:lnTo>
                  <a:pt x="51425" y="246528"/>
                </a:lnTo>
                <a:lnTo>
                  <a:pt x="45085" y="279654"/>
                </a:lnTo>
                <a:lnTo>
                  <a:pt x="51425" y="312679"/>
                </a:lnTo>
                <a:lnTo>
                  <a:pt x="68659" y="339645"/>
                </a:lnTo>
                <a:lnTo>
                  <a:pt x="94108" y="357824"/>
                </a:lnTo>
                <a:lnTo>
                  <a:pt x="125095" y="364489"/>
                </a:lnTo>
                <a:lnTo>
                  <a:pt x="135889" y="364489"/>
                </a:lnTo>
                <a:lnTo>
                  <a:pt x="135889" y="316357"/>
                </a:lnTo>
                <a:lnTo>
                  <a:pt x="125095" y="316357"/>
                </a:lnTo>
                <a:lnTo>
                  <a:pt x="111700" y="313390"/>
                </a:lnTo>
                <a:lnTo>
                  <a:pt x="100806" y="305387"/>
                </a:lnTo>
                <a:lnTo>
                  <a:pt x="93483" y="293693"/>
                </a:lnTo>
                <a:lnTo>
                  <a:pt x="90804" y="279654"/>
                </a:lnTo>
                <a:lnTo>
                  <a:pt x="93483" y="265346"/>
                </a:lnTo>
                <a:lnTo>
                  <a:pt x="100806" y="253682"/>
                </a:lnTo>
                <a:lnTo>
                  <a:pt x="111700" y="245828"/>
                </a:lnTo>
                <a:lnTo>
                  <a:pt x="125095" y="242950"/>
                </a:lnTo>
                <a:lnTo>
                  <a:pt x="499872" y="242950"/>
                </a:lnTo>
                <a:lnTo>
                  <a:pt x="499872" y="194183"/>
                </a:lnTo>
                <a:close/>
              </a:path>
              <a:path w="546100" h="559435">
                <a:moveTo>
                  <a:pt x="499872" y="316357"/>
                </a:moveTo>
                <a:lnTo>
                  <a:pt x="363982" y="316357"/>
                </a:lnTo>
                <a:lnTo>
                  <a:pt x="363982" y="364489"/>
                </a:lnTo>
                <a:lnTo>
                  <a:pt x="499872" y="364489"/>
                </a:lnTo>
                <a:lnTo>
                  <a:pt x="499872" y="316357"/>
                </a:lnTo>
                <a:close/>
              </a:path>
              <a:path w="546100" h="559435">
                <a:moveTo>
                  <a:pt x="420497" y="0"/>
                </a:moveTo>
                <a:lnTo>
                  <a:pt x="90804" y="0"/>
                </a:lnTo>
                <a:lnTo>
                  <a:pt x="90804" y="48895"/>
                </a:lnTo>
                <a:lnTo>
                  <a:pt x="420497" y="48895"/>
                </a:lnTo>
                <a:lnTo>
                  <a:pt x="433891" y="51742"/>
                </a:lnTo>
                <a:lnTo>
                  <a:pt x="444785" y="59483"/>
                </a:lnTo>
                <a:lnTo>
                  <a:pt x="452108" y="70915"/>
                </a:lnTo>
                <a:lnTo>
                  <a:pt x="454787" y="84836"/>
                </a:lnTo>
                <a:lnTo>
                  <a:pt x="452108" y="99143"/>
                </a:lnTo>
                <a:lnTo>
                  <a:pt x="444785" y="110807"/>
                </a:lnTo>
                <a:lnTo>
                  <a:pt x="433891" y="118661"/>
                </a:lnTo>
                <a:lnTo>
                  <a:pt x="420497" y="121538"/>
                </a:lnTo>
                <a:lnTo>
                  <a:pt x="90804" y="121538"/>
                </a:lnTo>
                <a:lnTo>
                  <a:pt x="90804" y="170434"/>
                </a:lnTo>
                <a:lnTo>
                  <a:pt x="420497" y="170434"/>
                </a:lnTo>
                <a:lnTo>
                  <a:pt x="451483" y="163649"/>
                </a:lnTo>
                <a:lnTo>
                  <a:pt x="476932" y="145208"/>
                </a:lnTo>
                <a:lnTo>
                  <a:pt x="494166" y="117981"/>
                </a:lnTo>
                <a:lnTo>
                  <a:pt x="500507" y="84836"/>
                </a:lnTo>
                <a:lnTo>
                  <a:pt x="494166" y="51810"/>
                </a:lnTo>
                <a:lnTo>
                  <a:pt x="476932" y="24844"/>
                </a:lnTo>
                <a:lnTo>
                  <a:pt x="451483" y="6665"/>
                </a:lnTo>
                <a:lnTo>
                  <a:pt x="4204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59C6D64-B8E0-41EB-AFB6-CF6983CEC5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7" y="152402"/>
            <a:ext cx="11660909" cy="6400801"/>
          </a:xfrm>
        </p:spPr>
        <p:txBody>
          <a:bodyPr>
            <a:noAutofit/>
          </a:bodyPr>
          <a:lstStyle/>
          <a:p>
            <a:pPr marL="0" marR="0" lvl="0" indent="0" algn="just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Постановления Главного государственного санитарного врача РФ: </a:t>
            </a:r>
          </a:p>
          <a:p>
            <a:pPr marL="0" marR="0" lvl="0" indent="0" algn="just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от 28.09.2020 № 28 «Об утверждении санитарных правил СП 2.4.3648-20 «Санитарно-эпидемиологические требования к организациям воспитания и обучения, отдыха и оздоровления детей и молодежи»</a:t>
            </a:r>
          </a:p>
          <a:p>
            <a:pPr marL="0" marR="0" lvl="0" indent="0" algn="just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от 28.01.2021 № 2 «Об утверждении санитарных правил и норм СанПиН 1.2.3685-21 «Гигиенические нормативы и требования к обеспечению безопасности и (или) безвредности для человека факторов среды обитания»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200" b="1" dirty="0">
                <a:ea typeface="Times New Roman" panose="02020603050405020304" pitchFamily="18" charset="0"/>
              </a:rPr>
              <a:t>Письма </a:t>
            </a:r>
            <a:r>
              <a:rPr lang="ru-RU" sz="2200" b="1" dirty="0" err="1">
                <a:ea typeface="Times New Roman" panose="02020603050405020304" pitchFamily="18" charset="0"/>
              </a:rPr>
              <a:t>Минпросвещения</a:t>
            </a:r>
            <a:r>
              <a:rPr lang="ru-RU" sz="2200" b="1" dirty="0">
                <a:ea typeface="Times New Roman" panose="02020603050405020304" pitchFamily="18" charset="0"/>
              </a:rPr>
              <a:t> России: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200" b="1" dirty="0">
                <a:ea typeface="Times New Roman" panose="02020603050405020304" pitchFamily="18" charset="0"/>
              </a:rPr>
              <a:t>- от 11.11.2021 №03-1899 «Об обеспечении учебными изданиями (учебниками и учебными пособиями) обучающихся в 2022/23 учебному году»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200" b="1" dirty="0">
                <a:ea typeface="Times New Roman" panose="02020603050405020304" pitchFamily="18" charset="0"/>
              </a:rPr>
              <a:t>- от 21.12.2021 № 03-2195 «О направлении материалов» (материалы по формированию функциональной грамотности обучающихся)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200" b="1" dirty="0">
                <a:ea typeface="Times New Roman" panose="02020603050405020304" pitchFamily="18" charset="0"/>
              </a:rPr>
              <a:t>- от 15.02.2022 № АЗ-113/03 «О направлении методических рекомендаций» (о введении федеральных государственных образовательных стандартов начального общего и основного общего образования)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200" b="1" dirty="0" smtClean="0">
                <a:ea typeface="Times New Roman" panose="02020603050405020304" pitchFamily="18" charset="0"/>
              </a:rPr>
              <a:t>- от </a:t>
            </a:r>
            <a:r>
              <a:rPr lang="ru-RU" sz="2200" b="1" dirty="0">
                <a:ea typeface="Times New Roman" panose="02020603050405020304" pitchFamily="18" charset="0"/>
              </a:rPr>
              <a:t>05.07.2022 № ТВ-1290/03 «Об организации внеурочной деятельности в рамках реализации обновленных федеральных государственных образовательных стандартов начального общего и основного общего образования»</a:t>
            </a:r>
          </a:p>
        </p:txBody>
      </p:sp>
    </p:spTree>
    <p:extLst>
      <p:ext uri="{BB962C8B-B14F-4D97-AF65-F5344CB8AC3E}">
        <p14:creationId xmlns:p14="http://schemas.microsoft.com/office/powerpoint/2010/main" val="2541797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CF83EA-9609-E83F-CA4E-299067622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3"/>
            <a:ext cx="10820400" cy="507167"/>
          </a:xfrm>
        </p:spPr>
        <p:txBody>
          <a:bodyPr>
            <a:normAutofit fontScale="90000"/>
          </a:bodyPr>
          <a:lstStyle/>
          <a:p>
            <a:r>
              <a:rPr lang="ru-RU" sz="3600" dirty="0"/>
              <a:t>Предметные концепции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C6E930E-8492-B9F1-162B-9BF9426036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9" t="6870" r="6025"/>
          <a:stretch/>
        </p:blipFill>
        <p:spPr>
          <a:xfrm>
            <a:off x="152400" y="685800"/>
            <a:ext cx="5257800" cy="6096000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9EB27A5-CACD-5E44-28F7-23D77A02550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7" t="7297" r="4823" b="5572"/>
          <a:stretch/>
        </p:blipFill>
        <p:spPr>
          <a:xfrm>
            <a:off x="6248400" y="648123"/>
            <a:ext cx="5562600" cy="6133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398304"/>
      </p:ext>
    </p:extLst>
  </p:cSld>
  <p:clrMapOvr>
    <a:masterClrMapping/>
  </p:clrMapOvr>
</p:sld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462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Аспект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2372</TotalTime>
  <Words>2587</Words>
  <Application>Microsoft Office PowerPoint</Application>
  <PresentationFormat>Широкоэкранный</PresentationFormat>
  <Paragraphs>337</Paragraphs>
  <Slides>31</Slides>
  <Notes>30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31</vt:i4>
      </vt:variant>
    </vt:vector>
  </HeadingPairs>
  <TitlesOfParts>
    <vt:vector size="47" baseType="lpstr">
      <vt:lpstr>Microsoft JhengHei UI Light</vt:lpstr>
      <vt:lpstr>Arial</vt:lpstr>
      <vt:lpstr>Bookman Old Style</vt:lpstr>
      <vt:lpstr>Calibri</vt:lpstr>
      <vt:lpstr>Calibri Light</vt:lpstr>
      <vt:lpstr>Microsoft Sans Serif</vt:lpstr>
      <vt:lpstr>Tahoma</vt:lpstr>
      <vt:lpstr>Times New Roman</vt:lpstr>
      <vt:lpstr>Trebuchet MS</vt:lpstr>
      <vt:lpstr>Verdana</vt:lpstr>
      <vt:lpstr>Wingdings 2</vt:lpstr>
      <vt:lpstr>1_Тема Office</vt:lpstr>
      <vt:lpstr>2_Тема Office</vt:lpstr>
      <vt:lpstr>Office Theme</vt:lpstr>
      <vt:lpstr>1_Office Theme</vt:lpstr>
      <vt:lpstr>Аспект</vt:lpstr>
      <vt:lpstr>Августовский профессионально-общественный форум  «Призвание – 2022»</vt:lpstr>
      <vt:lpstr> Новый ФГОС? Обновленный ФГОС? Как подготовиться к изменениям? </vt:lpstr>
      <vt:lpstr>Задание № 1</vt:lpstr>
      <vt:lpstr>Задание № 1</vt:lpstr>
      <vt:lpstr>Концепция обновления  федерального государственного образовательного стандарта</vt:lpstr>
      <vt:lpstr>Гарантия равенства ресурсов, условий, возможностей</vt:lpstr>
      <vt:lpstr>Ключевые приоритеты системы образования РФ закреплены в обновлённых ФГОС</vt:lpstr>
      <vt:lpstr>Презентация PowerPoint</vt:lpstr>
      <vt:lpstr>Предметные концепции</vt:lpstr>
      <vt:lpstr>Презентация PowerPoint</vt:lpstr>
      <vt:lpstr>Детализация требований к предметным результатам (пример: история)</vt:lpstr>
      <vt:lpstr>Детализация требований к метапредметным результатам</vt:lpstr>
      <vt:lpstr>Детализация требований к личностным результатам</vt:lpstr>
      <vt:lpstr>О рабочих программах и не только …</vt:lpstr>
      <vt:lpstr>Риски</vt:lpstr>
      <vt:lpstr>Требования к рабочим программам (РП)</vt:lpstr>
      <vt:lpstr>Алгоритм разработки рабочей программы (РП)</vt:lpstr>
      <vt:lpstr>Конструктор рабочих программ</vt:lpstr>
      <vt:lpstr>Структура рабочей программы: обязательные разделы </vt:lpstr>
      <vt:lpstr>Структура рабочей программы</vt:lpstr>
      <vt:lpstr>Методическая поддержка</vt:lpstr>
      <vt:lpstr>https://uchitel.club/ </vt:lpstr>
      <vt:lpstr>Методические рекомендации к реализации рабочей программы по истории в соответствии  с существующим УМК  издательства «Дрофа»</vt:lpstr>
      <vt:lpstr>Структура рабочей программы: тематическое планирование</vt:lpstr>
      <vt:lpstr>Презентация PowerPoint</vt:lpstr>
      <vt:lpstr>Презентация PowerPoint</vt:lpstr>
      <vt:lpstr>Структура рабочей программы: планируемые результаты</vt:lpstr>
      <vt:lpstr>Презентация PowerPoint</vt:lpstr>
      <vt:lpstr>ПРАКТИКУМ</vt:lpstr>
      <vt:lpstr>И в завершение….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Sofia</dc:creator>
  <cp:lastModifiedBy>User</cp:lastModifiedBy>
  <cp:revision>234</cp:revision>
  <cp:lastPrinted>2022-08-21T15:09:38Z</cp:lastPrinted>
  <dcterms:created xsi:type="dcterms:W3CDTF">2022-03-22T14:55:08Z</dcterms:created>
  <dcterms:modified xsi:type="dcterms:W3CDTF">2022-08-23T02:12:14Z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2022-01-17T00:00:00Z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2022-03-22T00:00:00Z</vt:filetime>
  </property>
</Properties>
</file>